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8" r:id="rId3"/>
    <p:sldId id="259" r:id="rId4"/>
    <p:sldId id="260" r:id="rId5"/>
    <p:sldId id="261" r:id="rId6"/>
    <p:sldId id="262" r:id="rId7"/>
    <p:sldId id="263" r:id="rId8"/>
    <p:sldId id="286" r:id="rId9"/>
    <p:sldId id="287" r:id="rId10"/>
    <p:sldId id="288" r:id="rId11"/>
    <p:sldId id="265" r:id="rId12"/>
    <p:sldId id="266" r:id="rId13"/>
    <p:sldId id="267" r:id="rId14"/>
    <p:sldId id="289" r:id="rId15"/>
    <p:sldId id="290" r:id="rId16"/>
    <p:sldId id="276" r:id="rId17"/>
    <p:sldId id="277" r:id="rId18"/>
    <p:sldId id="278" r:id="rId19"/>
    <p:sldId id="279" r:id="rId20"/>
    <p:sldId id="280" r:id="rId21"/>
    <p:sldId id="281" r:id="rId22"/>
    <p:sldId id="282" r:id="rId23"/>
    <p:sldId id="283" r:id="rId24"/>
    <p:sldId id="284" r:id="rId25"/>
  </p:sldIdLst>
  <p:sldSz cx="18288000" cy="10287000"/>
  <p:notesSz cx="6858000" cy="9144000"/>
  <p:embeddedFontLst>
    <p:embeddedFont>
      <p:font typeface="Caladea" panose="02040503050406030204" pitchFamily="18" charset="77"/>
      <p:regular r:id="rId27"/>
    </p:embeddedFont>
    <p:embeddedFont>
      <p:font typeface="Caladea Bold" panose="02040803050406030204" pitchFamily="18" charset="77"/>
      <p:regular r:id="rId28"/>
      <p:bold r:id="rId29"/>
    </p:embeddedFont>
    <p:embeddedFont>
      <p:font typeface="Calibri" panose="020F0502020204030204" pitchFamily="34" charset="0"/>
      <p:regular r:id="rId30"/>
      <p:bold r:id="rId31"/>
      <p:italic r:id="rId32"/>
      <p:boldItalic r:id="rId33"/>
    </p:embeddedFont>
    <p:embeddedFont>
      <p:font typeface="DM Sans Bold" pitchFamily="2" charset="77"/>
      <p:regular r:id="rId34"/>
      <p:bold r:id="rId35"/>
    </p:embeddedFont>
    <p:embeddedFont>
      <p:font typeface="Public Sans" pitchFamily="2" charset="77"/>
      <p:regular r:id="rId36"/>
    </p:embeddedFont>
    <p:embeddedFont>
      <p:font typeface="Public Sans Bold" pitchFamily="2" charset="77"/>
      <p:regular r:id="rId37"/>
    </p:embeddedFont>
    <p:embeddedFont>
      <p:font typeface="Shuneet Square Book Bold" pitchFamily="2" charset="-79"/>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590" autoAdjust="0"/>
  </p:normalViewPr>
  <p:slideViewPr>
    <p:cSldViewPr>
      <p:cViewPr varScale="1">
        <p:scale>
          <a:sx n="66" d="100"/>
          <a:sy n="66" d="100"/>
        </p:scale>
        <p:origin x="54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A2CA6-23E3-4379-9A60-45D5E7FD5FE4}" type="datetimeFigureOut">
              <a:rPr lang="en-US" smtClean="0"/>
              <a:t>5/17/23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90202-4966-490B-A0A8-E5ECEDB155EA}" type="slidenum">
              <a:rPr lang="en-US" smtClean="0"/>
              <a:t>‹#›</a:t>
            </a:fld>
            <a:endParaRPr lang="en-US"/>
          </a:p>
        </p:txBody>
      </p:sp>
    </p:spTree>
    <p:extLst>
      <p:ext uri="{BB962C8B-B14F-4D97-AF65-F5344CB8AC3E}">
        <p14:creationId xmlns:p14="http://schemas.microsoft.com/office/powerpoint/2010/main" val="2738040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290202-4966-490B-A0A8-E5ECEDB155EA}" type="slidenum">
              <a:rPr lang="en-US" smtClean="0"/>
              <a:t>3</a:t>
            </a:fld>
            <a:endParaRPr lang="en-US"/>
          </a:p>
        </p:txBody>
      </p:sp>
    </p:spTree>
    <p:extLst>
      <p:ext uri="{BB962C8B-B14F-4D97-AF65-F5344CB8AC3E}">
        <p14:creationId xmlns:p14="http://schemas.microsoft.com/office/powerpoint/2010/main" val="381156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8F239E-98F3-4A3D-82D2-8737789E1ADA}" type="datetime1">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EA1D54-B873-4110-8C7A-5E4E1766EB27}" type="datetime1">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FD1F6B-5AFE-437B-BA37-2AADD74C2DD5}" type="datetime1">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468C50-3873-489F-847E-28042CC03F28}" type="datetime1">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53E89A-8E92-405E-95B6-07F32222CB53}" type="datetime1">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894E1E-D7F5-4161-9CBA-1FCD539C13E8}" type="datetime1">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51646-F298-4DDE-A1B4-13125E34EF28}" type="datetime1">
              <a:rPr lang="en-US" smtClean="0"/>
              <a:t>5/17/23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D9DED1-941C-46C6-84D3-95D2B1820C94}" type="datetime1">
              <a:rPr lang="en-US" smtClean="0"/>
              <a:t>5/17/23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B06F3-1100-4A6D-8729-108AE0BDC4A4}" type="datetime1">
              <a:rPr lang="en-US" smtClean="0"/>
              <a:t>5/17/23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78F35A-2584-472F-9FCA-028E80BC8932}" type="datetime1">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EC46BC-E8C7-4017-8733-140DAD334C6F}" type="datetime1">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216CD-0E47-4BD8-851C-E817550B85AD}" type="datetime1">
              <a:rPr lang="en-US" smtClean="0"/>
              <a:t>5/17/23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svg"/><Relationship Id="rId21" Type="http://schemas.openxmlformats.org/officeDocument/2006/relationships/image" Target="../media/image43.svg"/><Relationship Id="rId34" Type="http://schemas.openxmlformats.org/officeDocument/2006/relationships/image" Target="../media/image56.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55.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24" Type="http://schemas.openxmlformats.org/officeDocument/2006/relationships/image" Target="../media/image46.png"/><Relationship Id="rId32" Type="http://schemas.openxmlformats.org/officeDocument/2006/relationships/image" Target="../media/image54.gif"/><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png"/><Relationship Id="rId36" Type="http://schemas.openxmlformats.org/officeDocument/2006/relationships/image" Target="../media/image58.svg"/><Relationship Id="rId10" Type="http://schemas.openxmlformats.org/officeDocument/2006/relationships/image" Target="../media/image32.png"/><Relationship Id="rId19" Type="http://schemas.openxmlformats.org/officeDocument/2006/relationships/image" Target="../media/image41.svg"/><Relationship Id="rId31" Type="http://schemas.openxmlformats.org/officeDocument/2006/relationships/image" Target="../media/image53.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s://portal.ucp.edu.pk/login?returnUrl=%2F" TargetMode="External"/><Relationship Id="rId2" Type="http://schemas.openxmlformats.org/officeDocument/2006/relationships/hyperlink" Target="https://portal.cust.pk/stdportal/login.do" TargetMode="External"/><Relationship Id="rId1" Type="http://schemas.openxmlformats.org/officeDocument/2006/relationships/slideLayout" Target="../slideLayouts/slideLayout7.xml"/><Relationship Id="rId5" Type="http://schemas.openxmlformats.org/officeDocument/2006/relationships/hyperlink" Target="https://cms.uog.edu.pk/Login/login_view" TargetMode="External"/><Relationship Id="rId4" Type="http://schemas.openxmlformats.org/officeDocument/2006/relationships/hyperlink" Target="https://lums.edu.pk/lums_membe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C2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358134"/>
            <a:ext cx="16230600" cy="3570732"/>
          </a:xfrm>
          <a:prstGeom prst="rect">
            <a:avLst/>
          </a:prstGeom>
        </p:spPr>
      </p:pic>
      <p:sp>
        <p:nvSpPr>
          <p:cNvPr id="6"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a:t>
            </a:fld>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10135722"/>
              </p:ext>
            </p:extLst>
          </p:nvPr>
        </p:nvGraphicFramePr>
        <p:xfrm>
          <a:off x="1142998" y="647699"/>
          <a:ext cx="16078202" cy="8839200"/>
        </p:xfrm>
        <a:graphic>
          <a:graphicData uri="http://schemas.openxmlformats.org/drawingml/2006/table">
            <a:tbl>
              <a:tblPr firstRow="1" firstCol="1" bandRow="1">
                <a:tableStyleId>{5C22544A-7EE6-4342-B048-85BDC9FD1C3A}</a:tableStyleId>
              </a:tblPr>
              <a:tblGrid>
                <a:gridCol w="1175152">
                  <a:extLst>
                    <a:ext uri="{9D8B030D-6E8A-4147-A177-3AD203B41FA5}">
                      <a16:colId xmlns:a16="http://schemas.microsoft.com/office/drawing/2014/main" val="3751125581"/>
                    </a:ext>
                  </a:extLst>
                </a:gridCol>
                <a:gridCol w="3076425">
                  <a:extLst>
                    <a:ext uri="{9D8B030D-6E8A-4147-A177-3AD203B41FA5}">
                      <a16:colId xmlns:a16="http://schemas.microsoft.com/office/drawing/2014/main" val="816396581"/>
                    </a:ext>
                  </a:extLst>
                </a:gridCol>
                <a:gridCol w="2365325">
                  <a:extLst>
                    <a:ext uri="{9D8B030D-6E8A-4147-A177-3AD203B41FA5}">
                      <a16:colId xmlns:a16="http://schemas.microsoft.com/office/drawing/2014/main" val="2276399463"/>
                    </a:ext>
                  </a:extLst>
                </a:gridCol>
                <a:gridCol w="2365325">
                  <a:extLst>
                    <a:ext uri="{9D8B030D-6E8A-4147-A177-3AD203B41FA5}">
                      <a16:colId xmlns:a16="http://schemas.microsoft.com/office/drawing/2014/main" val="2231779856"/>
                    </a:ext>
                  </a:extLst>
                </a:gridCol>
                <a:gridCol w="2365325">
                  <a:extLst>
                    <a:ext uri="{9D8B030D-6E8A-4147-A177-3AD203B41FA5}">
                      <a16:colId xmlns:a16="http://schemas.microsoft.com/office/drawing/2014/main" val="3013333613"/>
                    </a:ext>
                  </a:extLst>
                </a:gridCol>
                <a:gridCol w="2365325">
                  <a:extLst>
                    <a:ext uri="{9D8B030D-6E8A-4147-A177-3AD203B41FA5}">
                      <a16:colId xmlns:a16="http://schemas.microsoft.com/office/drawing/2014/main" val="1638647259"/>
                    </a:ext>
                  </a:extLst>
                </a:gridCol>
                <a:gridCol w="2365325">
                  <a:extLst>
                    <a:ext uri="{9D8B030D-6E8A-4147-A177-3AD203B41FA5}">
                      <a16:colId xmlns:a16="http://schemas.microsoft.com/office/drawing/2014/main" val="3294930257"/>
                    </a:ext>
                  </a:extLst>
                </a:gridCol>
              </a:tblGrid>
              <a:tr h="1767840">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16</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Generate Reports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08648289"/>
                  </a:ext>
                </a:extLst>
              </a:tr>
              <a:tr h="1767840">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17</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Download Report</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90093560"/>
                  </a:ext>
                </a:extLst>
              </a:tr>
              <a:tr h="1767840">
                <a:tc>
                  <a:txBody>
                    <a:bodyPr/>
                    <a:lstStyle/>
                    <a:p>
                      <a:pPr marL="0" marR="0" algn="just">
                        <a:lnSpc>
                          <a:spcPct val="150000"/>
                        </a:lnSpc>
                        <a:spcBef>
                          <a:spcPts val="600"/>
                        </a:spcBef>
                        <a:spcAft>
                          <a:spcPts val="600"/>
                        </a:spcAft>
                      </a:pPr>
                      <a:r>
                        <a:rPr lang="en-GB" sz="2400" dirty="0">
                          <a:effectLst/>
                          <a:latin typeface="Times New Roman" panose="02020603050405020304" pitchFamily="18" charset="0"/>
                          <a:cs typeface="Times New Roman" panose="02020603050405020304" pitchFamily="18" charset="0"/>
                        </a:rPr>
                        <a:t>18</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Campus addition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917393"/>
                  </a:ext>
                </a:extLst>
              </a:tr>
              <a:tr h="1767840">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19</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Fee Structure</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7089567"/>
                  </a:ext>
                </a:extLst>
              </a:tr>
              <a:tr h="1767840">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20</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Download Fee Structure</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66383833"/>
                  </a:ext>
                </a:extLst>
              </a:tr>
            </a:tbl>
          </a:graphicData>
        </a:graphic>
      </p:graphicFrame>
      <p:sp>
        <p:nvSpPr>
          <p:cNvPr id="8"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10</a:t>
            </a:fld>
            <a:endParaRPr lang="en-US" sz="3200" dirty="0"/>
          </a:p>
        </p:txBody>
      </p:sp>
    </p:spTree>
    <p:extLst>
      <p:ext uri="{BB962C8B-B14F-4D97-AF65-F5344CB8AC3E}">
        <p14:creationId xmlns:p14="http://schemas.microsoft.com/office/powerpoint/2010/main" val="488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FC2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74848" y="3973848"/>
            <a:ext cx="5284452" cy="5284452"/>
          </a:xfrm>
          <a:prstGeom prst="rect">
            <a:avLst/>
          </a:prstGeom>
        </p:spPr>
      </p:pic>
      <p:sp>
        <p:nvSpPr>
          <p:cNvPr id="3" name="TextBox 3"/>
          <p:cNvSpPr txBox="1"/>
          <p:nvPr/>
        </p:nvSpPr>
        <p:spPr>
          <a:xfrm>
            <a:off x="1028700" y="1019175"/>
            <a:ext cx="12754846" cy="1314450"/>
          </a:xfrm>
          <a:prstGeom prst="rect">
            <a:avLst/>
          </a:prstGeom>
        </p:spPr>
        <p:txBody>
          <a:bodyPr lIns="0" tIns="0" rIns="0" bIns="0" rtlCol="0" anchor="t">
            <a:spAutoFit/>
          </a:bodyPr>
          <a:lstStyle/>
          <a:p>
            <a:pPr>
              <a:lnSpc>
                <a:spcPts val="10319"/>
              </a:lnSpc>
            </a:pPr>
            <a:r>
              <a:rPr lang="en-US" sz="8599" dirty="0">
                <a:solidFill>
                  <a:srgbClr val="FFFFFF"/>
                </a:solidFill>
                <a:latin typeface="Times New Roman" panose="02020603050405020304" pitchFamily="18" charset="0"/>
                <a:cs typeface="Times New Roman" panose="02020603050405020304" pitchFamily="18" charset="0"/>
              </a:rPr>
              <a:t>Problem Description</a:t>
            </a:r>
          </a:p>
        </p:txBody>
      </p:sp>
      <p:sp>
        <p:nvSpPr>
          <p:cNvPr id="4" name="TextBox 4"/>
          <p:cNvSpPr txBox="1"/>
          <p:nvPr/>
        </p:nvSpPr>
        <p:spPr>
          <a:xfrm>
            <a:off x="1028700" y="2730965"/>
            <a:ext cx="8115300" cy="3077766"/>
          </a:xfrm>
          <a:prstGeom prst="rect">
            <a:avLst/>
          </a:prstGeom>
        </p:spPr>
        <p:txBody>
          <a:bodyPr lIns="0" tIns="0" rIns="0" bIns="0" rtlCol="0" anchor="t">
            <a:spAutoFit/>
          </a:bodyPr>
          <a:lstStyle/>
          <a:p>
            <a:pPr algn="just">
              <a:lnSpc>
                <a:spcPts val="2990"/>
              </a:lnSpc>
            </a:pPr>
            <a:r>
              <a:rPr lang="en-US" sz="2400" dirty="0">
                <a:solidFill>
                  <a:srgbClr val="FFFFFF"/>
                </a:solidFill>
                <a:latin typeface="Times New Roman" panose="02020603050405020304" pitchFamily="18" charset="0"/>
                <a:cs typeface="Times New Roman" panose="02020603050405020304" pitchFamily="18" charset="0"/>
              </a:rPr>
              <a:t>The problem with traditional fee payment methods is that they can be time-consuming and often require students to physically visit the payment centers, causing inconvenience and delays in processing. Additionally, manual payment processing is prone to human errors, resulting in inaccurate record keeping and reconciliation issues. This can lead to payment discrepancies and misunderstandings between the students and the institution.</a:t>
            </a:r>
          </a:p>
          <a:p>
            <a:pPr>
              <a:lnSpc>
                <a:spcPts val="2990"/>
              </a:lnSpc>
            </a:pPr>
            <a:r>
              <a:rPr lang="en-US" sz="2300" dirty="0">
                <a:solidFill>
                  <a:srgbClr val="FFFFFF"/>
                </a:solidFill>
                <a:latin typeface="Public Sans"/>
              </a:rPr>
              <a:t> </a:t>
            </a:r>
          </a:p>
        </p:txBody>
      </p:sp>
      <p:sp>
        <p:nvSpPr>
          <p:cNvPr id="8"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11</a:t>
            </a:fld>
            <a:endParaRPr 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471255" y="-686490"/>
            <a:ext cx="11659980" cy="11659980"/>
            <a:chOff x="0" y="0"/>
            <a:chExt cx="6350000" cy="6350000"/>
          </a:xfrm>
        </p:grpSpPr>
        <p:sp>
          <p:nvSpPr>
            <p:cNvPr id="3" name="Freeform 3"/>
            <p:cNvSpPr/>
            <p:nvPr/>
          </p:nvSpPr>
          <p:spPr>
            <a:xfrm>
              <a:off x="17018" y="57658"/>
              <a:ext cx="6315964" cy="6213476"/>
            </a:xfrm>
            <a:custGeom>
              <a:avLst/>
              <a:gdLst/>
              <a:ahLst/>
              <a:cxnLst/>
              <a:rect l="l" t="t" r="r" b="b"/>
              <a:pathLst>
                <a:path w="6315964" h="6213476">
                  <a:moveTo>
                    <a:pt x="4090035" y="6213348"/>
                  </a:moveTo>
                  <a:lnTo>
                    <a:pt x="3779266" y="5949442"/>
                  </a:lnTo>
                  <a:lnTo>
                    <a:pt x="3468370" y="6213348"/>
                  </a:lnTo>
                  <a:lnTo>
                    <a:pt x="3162935" y="5954014"/>
                  </a:lnTo>
                  <a:lnTo>
                    <a:pt x="2857373" y="6213348"/>
                  </a:lnTo>
                  <a:lnTo>
                    <a:pt x="2546604" y="5949442"/>
                  </a:lnTo>
                  <a:lnTo>
                    <a:pt x="2235708" y="6213348"/>
                  </a:lnTo>
                  <a:lnTo>
                    <a:pt x="1924939" y="5949442"/>
                  </a:lnTo>
                  <a:lnTo>
                    <a:pt x="1614043" y="6213348"/>
                  </a:lnTo>
                  <a:lnTo>
                    <a:pt x="1303147" y="5949442"/>
                  </a:lnTo>
                  <a:lnTo>
                    <a:pt x="992251" y="6213348"/>
                  </a:lnTo>
                  <a:lnTo>
                    <a:pt x="681482" y="5949442"/>
                  </a:lnTo>
                  <a:lnTo>
                    <a:pt x="370586" y="6213348"/>
                  </a:lnTo>
                  <a:lnTo>
                    <a:pt x="4699" y="5902833"/>
                  </a:lnTo>
                  <a:lnTo>
                    <a:pt x="267208" y="5593715"/>
                  </a:lnTo>
                  <a:lnTo>
                    <a:pt x="3302" y="5282819"/>
                  </a:lnTo>
                  <a:lnTo>
                    <a:pt x="267208" y="4972050"/>
                  </a:lnTo>
                  <a:lnTo>
                    <a:pt x="3302" y="4661154"/>
                  </a:lnTo>
                  <a:lnTo>
                    <a:pt x="267208" y="4350258"/>
                  </a:lnTo>
                  <a:lnTo>
                    <a:pt x="3302" y="4039362"/>
                  </a:lnTo>
                  <a:lnTo>
                    <a:pt x="267208" y="3728593"/>
                  </a:lnTo>
                  <a:lnTo>
                    <a:pt x="3302" y="3417697"/>
                  </a:lnTo>
                  <a:lnTo>
                    <a:pt x="267208" y="3106801"/>
                  </a:lnTo>
                  <a:lnTo>
                    <a:pt x="127" y="2792730"/>
                  </a:lnTo>
                  <a:lnTo>
                    <a:pt x="21209" y="2774696"/>
                  </a:lnTo>
                  <a:lnTo>
                    <a:pt x="267081" y="2485136"/>
                  </a:lnTo>
                  <a:lnTo>
                    <a:pt x="3175" y="2174240"/>
                  </a:lnTo>
                  <a:lnTo>
                    <a:pt x="267081" y="1863471"/>
                  </a:lnTo>
                  <a:lnTo>
                    <a:pt x="3175" y="1552702"/>
                  </a:lnTo>
                  <a:lnTo>
                    <a:pt x="267081" y="1241933"/>
                  </a:lnTo>
                  <a:lnTo>
                    <a:pt x="3175" y="931037"/>
                  </a:lnTo>
                  <a:lnTo>
                    <a:pt x="267081" y="620141"/>
                  </a:lnTo>
                  <a:lnTo>
                    <a:pt x="0" y="306197"/>
                  </a:lnTo>
                  <a:lnTo>
                    <a:pt x="360807" y="0"/>
                  </a:lnTo>
                  <a:lnTo>
                    <a:pt x="671703" y="263906"/>
                  </a:lnTo>
                  <a:lnTo>
                    <a:pt x="982599" y="0"/>
                  </a:lnTo>
                  <a:lnTo>
                    <a:pt x="1293368" y="263906"/>
                  </a:lnTo>
                  <a:lnTo>
                    <a:pt x="1604264" y="0"/>
                  </a:lnTo>
                  <a:lnTo>
                    <a:pt x="1915160" y="263906"/>
                  </a:lnTo>
                  <a:lnTo>
                    <a:pt x="2226056" y="0"/>
                  </a:lnTo>
                  <a:lnTo>
                    <a:pt x="2536825" y="263906"/>
                  </a:lnTo>
                  <a:lnTo>
                    <a:pt x="2847721" y="0"/>
                  </a:lnTo>
                  <a:lnTo>
                    <a:pt x="3153156" y="259334"/>
                  </a:lnTo>
                  <a:lnTo>
                    <a:pt x="3458718" y="0"/>
                  </a:lnTo>
                  <a:lnTo>
                    <a:pt x="3769614" y="263906"/>
                  </a:lnTo>
                  <a:lnTo>
                    <a:pt x="4080510" y="0"/>
                  </a:lnTo>
                  <a:lnTo>
                    <a:pt x="4391279" y="263906"/>
                  </a:lnTo>
                  <a:lnTo>
                    <a:pt x="4702175" y="0"/>
                  </a:lnTo>
                  <a:lnTo>
                    <a:pt x="5013071" y="263906"/>
                  </a:lnTo>
                  <a:lnTo>
                    <a:pt x="5323968" y="0"/>
                  </a:lnTo>
                  <a:lnTo>
                    <a:pt x="5634737" y="263906"/>
                  </a:lnTo>
                  <a:lnTo>
                    <a:pt x="5945633" y="0"/>
                  </a:lnTo>
                  <a:lnTo>
                    <a:pt x="6311520" y="310515"/>
                  </a:lnTo>
                  <a:lnTo>
                    <a:pt x="6049011" y="619633"/>
                  </a:lnTo>
                  <a:lnTo>
                    <a:pt x="6312917" y="930529"/>
                  </a:lnTo>
                  <a:lnTo>
                    <a:pt x="6049011" y="1241298"/>
                  </a:lnTo>
                  <a:lnTo>
                    <a:pt x="6312917" y="1552194"/>
                  </a:lnTo>
                  <a:lnTo>
                    <a:pt x="6049011" y="1863090"/>
                  </a:lnTo>
                  <a:lnTo>
                    <a:pt x="6312917" y="2173986"/>
                  </a:lnTo>
                  <a:lnTo>
                    <a:pt x="6049011" y="2484755"/>
                  </a:lnTo>
                  <a:lnTo>
                    <a:pt x="6312917" y="2795651"/>
                  </a:lnTo>
                  <a:lnTo>
                    <a:pt x="6291073" y="2821432"/>
                  </a:lnTo>
                  <a:lnTo>
                    <a:pt x="6049011" y="3106547"/>
                  </a:lnTo>
                  <a:lnTo>
                    <a:pt x="6315457" y="3419856"/>
                  </a:lnTo>
                  <a:lnTo>
                    <a:pt x="6295010" y="3438398"/>
                  </a:lnTo>
                  <a:lnTo>
                    <a:pt x="6049011" y="3728212"/>
                  </a:lnTo>
                  <a:lnTo>
                    <a:pt x="6312917" y="4039108"/>
                  </a:lnTo>
                  <a:lnTo>
                    <a:pt x="6049011" y="4350004"/>
                  </a:lnTo>
                  <a:lnTo>
                    <a:pt x="6312917" y="4660900"/>
                  </a:lnTo>
                  <a:lnTo>
                    <a:pt x="6048883" y="4971542"/>
                  </a:lnTo>
                  <a:lnTo>
                    <a:pt x="6312789" y="5282438"/>
                  </a:lnTo>
                  <a:lnTo>
                    <a:pt x="6048883" y="5593334"/>
                  </a:lnTo>
                  <a:lnTo>
                    <a:pt x="6315964" y="5907278"/>
                  </a:lnTo>
                  <a:lnTo>
                    <a:pt x="5955157" y="6213475"/>
                  </a:lnTo>
                  <a:lnTo>
                    <a:pt x="5644261" y="5949570"/>
                  </a:lnTo>
                  <a:lnTo>
                    <a:pt x="5333365" y="6213475"/>
                  </a:lnTo>
                  <a:lnTo>
                    <a:pt x="5022596" y="5949570"/>
                  </a:lnTo>
                  <a:lnTo>
                    <a:pt x="4711700" y="6213475"/>
                  </a:lnTo>
                  <a:lnTo>
                    <a:pt x="4400803" y="5949570"/>
                  </a:lnTo>
                  <a:lnTo>
                    <a:pt x="4090035" y="6213348"/>
                  </a:lnTo>
                  <a:close/>
                </a:path>
              </a:pathLst>
            </a:custGeom>
            <a:solidFill>
              <a:srgbClr val="2FC2FE"/>
            </a:solidFill>
          </p:spPr>
        </p:sp>
      </p:grpSp>
      <p:sp>
        <p:nvSpPr>
          <p:cNvPr id="4" name="TextBox 4"/>
          <p:cNvSpPr txBox="1"/>
          <p:nvPr/>
        </p:nvSpPr>
        <p:spPr>
          <a:xfrm>
            <a:off x="1028700" y="1019175"/>
            <a:ext cx="5750325" cy="2619375"/>
          </a:xfrm>
          <a:prstGeom prst="rect">
            <a:avLst/>
          </a:prstGeom>
        </p:spPr>
        <p:txBody>
          <a:bodyPr lIns="0" tIns="0" rIns="0" bIns="0" rtlCol="0" anchor="t">
            <a:spAutoFit/>
          </a:bodyPr>
          <a:lstStyle/>
          <a:p>
            <a:pPr>
              <a:lnSpc>
                <a:spcPts val="10319"/>
              </a:lnSpc>
            </a:pPr>
            <a:r>
              <a:rPr lang="en-US" sz="8599" dirty="0">
                <a:solidFill>
                  <a:srgbClr val="F6F6F6"/>
                </a:solidFill>
                <a:latin typeface="Times New Roman" panose="02020603050405020304" pitchFamily="18" charset="0"/>
                <a:cs typeface="Times New Roman" panose="02020603050405020304" pitchFamily="18" charset="0"/>
              </a:rPr>
              <a:t>Proposed System</a:t>
            </a:r>
          </a:p>
        </p:txBody>
      </p:sp>
      <p:sp>
        <p:nvSpPr>
          <p:cNvPr id="5" name="TextBox 5"/>
          <p:cNvSpPr txBox="1"/>
          <p:nvPr/>
        </p:nvSpPr>
        <p:spPr>
          <a:xfrm>
            <a:off x="8917616" y="2200466"/>
            <a:ext cx="8341684" cy="6420027"/>
          </a:xfrm>
          <a:prstGeom prst="rect">
            <a:avLst/>
          </a:prstGeom>
        </p:spPr>
        <p:txBody>
          <a:bodyPr lIns="0" tIns="0" rIns="0" bIns="0" rtlCol="0" anchor="t">
            <a:spAutoFit/>
          </a:bodyPr>
          <a:lstStyle/>
          <a:p>
            <a:pPr marL="496571" lvl="1" indent="-248285" algn="just">
              <a:lnSpc>
                <a:spcPts val="3588"/>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The proposed NUML E Payment System application is designed to provide a more efficient and streamlined mechanism for processing tuition fee payments.</a:t>
            </a:r>
          </a:p>
          <a:p>
            <a:pPr marL="496571" lvl="1" indent="-248285" algn="just">
              <a:lnSpc>
                <a:spcPts val="3588"/>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By eliminating the need for manual processing, it will help to reduce errors and delays in payment processing, and provide students with a more convenient and user-friendly payment option. With the ability to track and store payment records securely.</a:t>
            </a:r>
          </a:p>
          <a:p>
            <a:pPr marL="496571" lvl="1" indent="-248285" algn="just">
              <a:lnSpc>
                <a:spcPts val="3588"/>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The NUML E Payment System application will offer greater transparency and accountability, making it an essential tool for the university's financial management. </a:t>
            </a:r>
          </a:p>
          <a:p>
            <a:pPr marL="496571" lvl="1" indent="-248285" algn="just">
              <a:lnSpc>
                <a:spcPts val="3588"/>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Ultimately, this innovative payment system will enable NUML to optimize its payment processing procedures, increase efficiency, and enhance the overall student experience.</a:t>
            </a:r>
            <a:r>
              <a:rPr lang="en-US" sz="2400" dirty="0">
                <a:solidFill>
                  <a:srgbClr val="FFFFFF"/>
                </a:solidFill>
                <a:latin typeface="Times New Roman" panose="02020603050405020304" pitchFamily="18" charset="0"/>
                <a:cs typeface="Times New Roman" panose="02020603050405020304" pitchFamily="18" charset="0"/>
              </a:rPr>
              <a:t> </a:t>
            </a:r>
          </a:p>
        </p:txBody>
      </p:sp>
      <p:sp>
        <p:nvSpPr>
          <p:cNvPr id="9"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12</a:t>
            </a:fld>
            <a:endParaRPr lang="en-US"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C2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991279" y="2789563"/>
            <a:ext cx="3216382" cy="3216382"/>
            <a:chOff x="0" y="0"/>
            <a:chExt cx="1905000" cy="1905000"/>
          </a:xfrm>
        </p:grpSpPr>
        <p:sp>
          <p:nvSpPr>
            <p:cNvPr id="3" name="Freeform 3"/>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sp>
        <p:nvSpPr>
          <p:cNvPr id="4" name="TextBox 4"/>
          <p:cNvSpPr txBox="1"/>
          <p:nvPr/>
        </p:nvSpPr>
        <p:spPr>
          <a:xfrm>
            <a:off x="1028700" y="1019175"/>
            <a:ext cx="9070628" cy="1314450"/>
          </a:xfrm>
          <a:prstGeom prst="rect">
            <a:avLst/>
          </a:prstGeom>
        </p:spPr>
        <p:txBody>
          <a:bodyPr lIns="0" tIns="0" rIns="0" bIns="0" rtlCol="0" anchor="t">
            <a:spAutoFit/>
          </a:bodyPr>
          <a:lstStyle/>
          <a:p>
            <a:pPr>
              <a:lnSpc>
                <a:spcPts val="10319"/>
              </a:lnSpc>
            </a:pPr>
            <a:r>
              <a:rPr lang="en-US" sz="8599" dirty="0">
                <a:solidFill>
                  <a:srgbClr val="F6F6F6"/>
                </a:solidFill>
                <a:latin typeface="Times New Roman" panose="02020603050405020304" pitchFamily="18" charset="0"/>
                <a:cs typeface="Times New Roman" panose="02020603050405020304" pitchFamily="18" charset="0"/>
              </a:rPr>
              <a:t>Features</a:t>
            </a:r>
          </a:p>
        </p:txBody>
      </p:sp>
      <p:grpSp>
        <p:nvGrpSpPr>
          <p:cNvPr id="5" name="Group 5"/>
          <p:cNvGrpSpPr>
            <a:grpSpLocks noChangeAspect="1"/>
          </p:cNvGrpSpPr>
          <p:nvPr/>
        </p:nvGrpSpPr>
        <p:grpSpPr>
          <a:xfrm>
            <a:off x="7536361" y="2789563"/>
            <a:ext cx="3216382" cy="3216382"/>
            <a:chOff x="0" y="0"/>
            <a:chExt cx="1905000" cy="1905000"/>
          </a:xfrm>
        </p:grpSpPr>
        <p:sp>
          <p:nvSpPr>
            <p:cNvPr id="6" name="Freeform 6"/>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7" name="Group 7"/>
          <p:cNvGrpSpPr>
            <a:grpSpLocks noChangeAspect="1"/>
          </p:cNvGrpSpPr>
          <p:nvPr/>
        </p:nvGrpSpPr>
        <p:grpSpPr>
          <a:xfrm>
            <a:off x="11080338" y="2789563"/>
            <a:ext cx="3216382" cy="3216382"/>
            <a:chOff x="0" y="0"/>
            <a:chExt cx="1905000" cy="1905000"/>
          </a:xfrm>
        </p:grpSpPr>
        <p:sp>
          <p:nvSpPr>
            <p:cNvPr id="8" name="Freeform 8"/>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sp>
        <p:nvSpPr>
          <p:cNvPr id="9" name="TextBox 9"/>
          <p:cNvSpPr txBox="1"/>
          <p:nvPr/>
        </p:nvSpPr>
        <p:spPr>
          <a:xfrm>
            <a:off x="4210916" y="4625340"/>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Tuition Challan</a:t>
            </a:r>
          </a:p>
        </p:txBody>
      </p:sp>
      <p:sp>
        <p:nvSpPr>
          <p:cNvPr id="10" name="TextBox 10"/>
          <p:cNvSpPr txBox="1"/>
          <p:nvPr/>
        </p:nvSpPr>
        <p:spPr>
          <a:xfrm>
            <a:off x="7790902" y="4579509"/>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Generate Challan</a:t>
            </a:r>
          </a:p>
        </p:txBody>
      </p:sp>
      <p:sp>
        <p:nvSpPr>
          <p:cNvPr id="11" name="TextBox 11"/>
          <p:cNvSpPr txBox="1"/>
          <p:nvPr/>
        </p:nvSpPr>
        <p:spPr>
          <a:xfrm>
            <a:off x="11333769" y="4579509"/>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Print Challan</a:t>
            </a:r>
          </a:p>
        </p:txBody>
      </p:sp>
      <p:grpSp>
        <p:nvGrpSpPr>
          <p:cNvPr id="12" name="Group 12"/>
          <p:cNvGrpSpPr>
            <a:grpSpLocks noChangeAspect="1"/>
          </p:cNvGrpSpPr>
          <p:nvPr/>
        </p:nvGrpSpPr>
        <p:grpSpPr>
          <a:xfrm>
            <a:off x="3991279" y="6463145"/>
            <a:ext cx="3216382" cy="3216382"/>
            <a:chOff x="0" y="0"/>
            <a:chExt cx="1905000" cy="1905000"/>
          </a:xfrm>
        </p:grpSpPr>
        <p:sp>
          <p:nvSpPr>
            <p:cNvPr id="13" name="Freeform 13"/>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14" name="Group 14"/>
          <p:cNvGrpSpPr>
            <a:grpSpLocks noChangeAspect="1"/>
          </p:cNvGrpSpPr>
          <p:nvPr/>
        </p:nvGrpSpPr>
        <p:grpSpPr>
          <a:xfrm>
            <a:off x="7536361" y="6463145"/>
            <a:ext cx="3216382" cy="3216382"/>
            <a:chOff x="0" y="0"/>
            <a:chExt cx="1905000" cy="1905000"/>
          </a:xfrm>
        </p:grpSpPr>
        <p:sp>
          <p:nvSpPr>
            <p:cNvPr id="15" name="Freeform 15"/>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16" name="Group 16"/>
          <p:cNvGrpSpPr>
            <a:grpSpLocks noChangeAspect="1"/>
          </p:cNvGrpSpPr>
          <p:nvPr/>
        </p:nvGrpSpPr>
        <p:grpSpPr>
          <a:xfrm>
            <a:off x="11080338" y="6463145"/>
            <a:ext cx="3216382" cy="3216382"/>
            <a:chOff x="0" y="0"/>
            <a:chExt cx="1905000" cy="1905000"/>
          </a:xfrm>
        </p:grpSpPr>
        <p:sp>
          <p:nvSpPr>
            <p:cNvPr id="17" name="Freeform 17"/>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sp>
        <p:nvSpPr>
          <p:cNvPr id="18" name="TextBox 18"/>
          <p:cNvSpPr txBox="1"/>
          <p:nvPr/>
        </p:nvSpPr>
        <p:spPr>
          <a:xfrm>
            <a:off x="4249140" y="8216265"/>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Account Book</a:t>
            </a:r>
          </a:p>
        </p:txBody>
      </p:sp>
      <p:sp>
        <p:nvSpPr>
          <p:cNvPr id="19" name="TextBox 19"/>
          <p:cNvSpPr txBox="1"/>
          <p:nvPr/>
        </p:nvSpPr>
        <p:spPr>
          <a:xfrm>
            <a:off x="7791455" y="8123143"/>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Instalments</a:t>
            </a:r>
          </a:p>
        </p:txBody>
      </p:sp>
      <p:sp>
        <p:nvSpPr>
          <p:cNvPr id="20" name="TextBox 20"/>
          <p:cNvSpPr txBox="1"/>
          <p:nvPr/>
        </p:nvSpPr>
        <p:spPr>
          <a:xfrm>
            <a:off x="11333769" y="8123143"/>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Pay Online</a:t>
            </a:r>
          </a:p>
        </p:txBody>
      </p:sp>
      <p:grpSp>
        <p:nvGrpSpPr>
          <p:cNvPr id="21" name="Group 21"/>
          <p:cNvGrpSpPr/>
          <p:nvPr/>
        </p:nvGrpSpPr>
        <p:grpSpPr>
          <a:xfrm>
            <a:off x="5083500" y="3240124"/>
            <a:ext cx="961029" cy="961029"/>
            <a:chOff x="0" y="0"/>
            <a:chExt cx="1281372" cy="1281372"/>
          </a:xfrm>
        </p:grpSpPr>
        <p:grpSp>
          <p:nvGrpSpPr>
            <p:cNvPr id="22" name="Group 22"/>
            <p:cNvGrpSpPr/>
            <p:nvPr/>
          </p:nvGrpSpPr>
          <p:grpSpPr>
            <a:xfrm>
              <a:off x="0" y="0"/>
              <a:ext cx="1281372" cy="128137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24" name="TextBox 24"/>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Times New Roman" panose="02020603050405020304" pitchFamily="18" charset="0"/>
                  <a:cs typeface="Times New Roman" panose="02020603050405020304" pitchFamily="18" charset="0"/>
                </a:rPr>
                <a:t>1</a:t>
              </a:r>
            </a:p>
          </p:txBody>
        </p:sp>
      </p:grpSp>
      <p:grpSp>
        <p:nvGrpSpPr>
          <p:cNvPr id="25" name="Group 25"/>
          <p:cNvGrpSpPr/>
          <p:nvPr/>
        </p:nvGrpSpPr>
        <p:grpSpPr>
          <a:xfrm>
            <a:off x="8664038" y="3240124"/>
            <a:ext cx="961029" cy="961029"/>
            <a:chOff x="0" y="0"/>
            <a:chExt cx="1281372" cy="1281372"/>
          </a:xfrm>
        </p:grpSpPr>
        <p:grpSp>
          <p:nvGrpSpPr>
            <p:cNvPr id="26" name="Group 26"/>
            <p:cNvGrpSpPr/>
            <p:nvPr/>
          </p:nvGrpSpPr>
          <p:grpSpPr>
            <a:xfrm>
              <a:off x="0" y="0"/>
              <a:ext cx="1281372" cy="1281372"/>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28" name="TextBox 28"/>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Times New Roman" panose="02020603050405020304" pitchFamily="18" charset="0"/>
                  <a:cs typeface="Times New Roman" panose="02020603050405020304" pitchFamily="18" charset="0"/>
                </a:rPr>
                <a:t>2</a:t>
              </a:r>
            </a:p>
          </p:txBody>
        </p:sp>
      </p:grpSp>
      <p:grpSp>
        <p:nvGrpSpPr>
          <p:cNvPr id="29" name="Group 29"/>
          <p:cNvGrpSpPr/>
          <p:nvPr/>
        </p:nvGrpSpPr>
        <p:grpSpPr>
          <a:xfrm>
            <a:off x="12206353" y="3240124"/>
            <a:ext cx="961029" cy="961029"/>
            <a:chOff x="0" y="0"/>
            <a:chExt cx="1281372" cy="1281372"/>
          </a:xfrm>
        </p:grpSpPr>
        <p:grpSp>
          <p:nvGrpSpPr>
            <p:cNvPr id="30" name="Group 30"/>
            <p:cNvGrpSpPr/>
            <p:nvPr/>
          </p:nvGrpSpPr>
          <p:grpSpPr>
            <a:xfrm>
              <a:off x="0" y="0"/>
              <a:ext cx="1281372" cy="1281372"/>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32" name="TextBox 3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Times New Roman" panose="02020603050405020304" pitchFamily="18" charset="0"/>
                  <a:cs typeface="Times New Roman" panose="02020603050405020304" pitchFamily="18" charset="0"/>
                </a:rPr>
                <a:t>3</a:t>
              </a:r>
            </a:p>
          </p:txBody>
        </p:sp>
      </p:grpSp>
      <p:grpSp>
        <p:nvGrpSpPr>
          <p:cNvPr id="33" name="Group 33"/>
          <p:cNvGrpSpPr/>
          <p:nvPr/>
        </p:nvGrpSpPr>
        <p:grpSpPr>
          <a:xfrm>
            <a:off x="12208015" y="6913706"/>
            <a:ext cx="961029" cy="961029"/>
            <a:chOff x="0" y="0"/>
            <a:chExt cx="1281372" cy="1281372"/>
          </a:xfrm>
        </p:grpSpPr>
        <p:grpSp>
          <p:nvGrpSpPr>
            <p:cNvPr id="34" name="Group 34"/>
            <p:cNvGrpSpPr/>
            <p:nvPr/>
          </p:nvGrpSpPr>
          <p:grpSpPr>
            <a:xfrm>
              <a:off x="0" y="0"/>
              <a:ext cx="1281372" cy="1281372"/>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36" name="TextBox 36"/>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Times New Roman" panose="02020603050405020304" pitchFamily="18" charset="0"/>
                  <a:cs typeface="Times New Roman" panose="02020603050405020304" pitchFamily="18" charset="0"/>
                </a:rPr>
                <a:t>6</a:t>
              </a:r>
            </a:p>
          </p:txBody>
        </p:sp>
      </p:grpSp>
      <p:grpSp>
        <p:nvGrpSpPr>
          <p:cNvPr id="37" name="Group 37"/>
          <p:cNvGrpSpPr/>
          <p:nvPr/>
        </p:nvGrpSpPr>
        <p:grpSpPr>
          <a:xfrm>
            <a:off x="8661984" y="6913706"/>
            <a:ext cx="961029" cy="961029"/>
            <a:chOff x="0" y="0"/>
            <a:chExt cx="1281372" cy="1281372"/>
          </a:xfrm>
        </p:grpSpPr>
        <p:grpSp>
          <p:nvGrpSpPr>
            <p:cNvPr id="38" name="Group 38"/>
            <p:cNvGrpSpPr/>
            <p:nvPr/>
          </p:nvGrpSpPr>
          <p:grpSpPr>
            <a:xfrm>
              <a:off x="0" y="0"/>
              <a:ext cx="1281372" cy="1281372"/>
              <a:chOff x="0" y="0"/>
              <a:chExt cx="6350000" cy="6350000"/>
            </a:xfrm>
          </p:grpSpPr>
          <p:sp>
            <p:nvSpPr>
              <p:cNvPr id="39" name="Freeform 3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40" name="TextBox 40"/>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Times New Roman" panose="02020603050405020304" pitchFamily="18" charset="0"/>
                  <a:cs typeface="Times New Roman" panose="02020603050405020304" pitchFamily="18" charset="0"/>
                </a:rPr>
                <a:t>5</a:t>
              </a:r>
            </a:p>
          </p:txBody>
        </p:sp>
      </p:grpSp>
      <p:grpSp>
        <p:nvGrpSpPr>
          <p:cNvPr id="41" name="Group 41"/>
          <p:cNvGrpSpPr/>
          <p:nvPr/>
        </p:nvGrpSpPr>
        <p:grpSpPr>
          <a:xfrm>
            <a:off x="5121724" y="6913706"/>
            <a:ext cx="961029" cy="961029"/>
            <a:chOff x="0" y="0"/>
            <a:chExt cx="1281372" cy="1281372"/>
          </a:xfrm>
        </p:grpSpPr>
        <p:grpSp>
          <p:nvGrpSpPr>
            <p:cNvPr id="42" name="Group 42"/>
            <p:cNvGrpSpPr/>
            <p:nvPr/>
          </p:nvGrpSpPr>
          <p:grpSpPr>
            <a:xfrm>
              <a:off x="0" y="0"/>
              <a:ext cx="1281372" cy="1281372"/>
              <a:chOff x="0" y="0"/>
              <a:chExt cx="6350000" cy="6350000"/>
            </a:xfrm>
          </p:grpSpPr>
          <p:sp>
            <p:nvSpPr>
              <p:cNvPr id="43" name="Freeform 4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44" name="TextBox 44"/>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Times New Roman" panose="02020603050405020304" pitchFamily="18" charset="0"/>
                  <a:cs typeface="Times New Roman" panose="02020603050405020304" pitchFamily="18" charset="0"/>
                </a:rPr>
                <a:t>4</a:t>
              </a:r>
            </a:p>
          </p:txBody>
        </p:sp>
      </p:grpSp>
      <p:sp>
        <p:nvSpPr>
          <p:cNvPr id="48"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13</a:t>
            </a:fld>
            <a:endParaRPr lang="en-US"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FC2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991279" y="2789563"/>
            <a:ext cx="3216382" cy="3216382"/>
            <a:chOff x="0" y="0"/>
            <a:chExt cx="1905000" cy="1905000"/>
          </a:xfrm>
        </p:grpSpPr>
        <p:sp>
          <p:nvSpPr>
            <p:cNvPr id="3" name="Freeform 3"/>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sp>
        <p:nvSpPr>
          <p:cNvPr id="4" name="TextBox 4"/>
          <p:cNvSpPr txBox="1"/>
          <p:nvPr/>
        </p:nvSpPr>
        <p:spPr>
          <a:xfrm>
            <a:off x="1028700" y="1019175"/>
            <a:ext cx="9070628" cy="1314450"/>
          </a:xfrm>
          <a:prstGeom prst="rect">
            <a:avLst/>
          </a:prstGeom>
        </p:spPr>
        <p:txBody>
          <a:bodyPr lIns="0" tIns="0" rIns="0" bIns="0" rtlCol="0" anchor="t">
            <a:spAutoFit/>
          </a:bodyPr>
          <a:lstStyle/>
          <a:p>
            <a:pPr>
              <a:lnSpc>
                <a:spcPts val="10319"/>
              </a:lnSpc>
            </a:pPr>
            <a:r>
              <a:rPr lang="en-US" sz="8599" dirty="0">
                <a:solidFill>
                  <a:srgbClr val="F6F6F6"/>
                </a:solidFill>
                <a:latin typeface="Times New Roman" panose="02020603050405020304" pitchFamily="18" charset="0"/>
                <a:cs typeface="Times New Roman" panose="02020603050405020304" pitchFamily="18" charset="0"/>
              </a:rPr>
              <a:t>Features</a:t>
            </a:r>
          </a:p>
        </p:txBody>
      </p:sp>
      <p:grpSp>
        <p:nvGrpSpPr>
          <p:cNvPr id="5" name="Group 5"/>
          <p:cNvGrpSpPr>
            <a:grpSpLocks noChangeAspect="1"/>
          </p:cNvGrpSpPr>
          <p:nvPr/>
        </p:nvGrpSpPr>
        <p:grpSpPr>
          <a:xfrm>
            <a:off x="7536361" y="2789563"/>
            <a:ext cx="3216382" cy="3216382"/>
            <a:chOff x="0" y="0"/>
            <a:chExt cx="1905000" cy="1905000"/>
          </a:xfrm>
        </p:grpSpPr>
        <p:sp>
          <p:nvSpPr>
            <p:cNvPr id="6" name="Freeform 6"/>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7" name="Group 7"/>
          <p:cNvGrpSpPr>
            <a:grpSpLocks noChangeAspect="1"/>
          </p:cNvGrpSpPr>
          <p:nvPr/>
        </p:nvGrpSpPr>
        <p:grpSpPr>
          <a:xfrm>
            <a:off x="11080338" y="2789563"/>
            <a:ext cx="3216382" cy="3216382"/>
            <a:chOff x="0" y="0"/>
            <a:chExt cx="1905000" cy="1905000"/>
          </a:xfrm>
        </p:grpSpPr>
        <p:sp>
          <p:nvSpPr>
            <p:cNvPr id="8" name="Freeform 8"/>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sp>
        <p:nvSpPr>
          <p:cNvPr id="9" name="TextBox 9"/>
          <p:cNvSpPr txBox="1"/>
          <p:nvPr/>
        </p:nvSpPr>
        <p:spPr>
          <a:xfrm>
            <a:off x="4210916" y="4625340"/>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Data Analytics</a:t>
            </a:r>
          </a:p>
        </p:txBody>
      </p:sp>
      <p:sp>
        <p:nvSpPr>
          <p:cNvPr id="10" name="TextBox 10"/>
          <p:cNvSpPr txBox="1"/>
          <p:nvPr/>
        </p:nvSpPr>
        <p:spPr>
          <a:xfrm>
            <a:off x="7790902" y="4579509"/>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View Record</a:t>
            </a:r>
          </a:p>
        </p:txBody>
      </p:sp>
      <p:sp>
        <p:nvSpPr>
          <p:cNvPr id="11" name="TextBox 11"/>
          <p:cNvSpPr txBox="1"/>
          <p:nvPr/>
        </p:nvSpPr>
        <p:spPr>
          <a:xfrm>
            <a:off x="11333769" y="4579509"/>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Verification</a:t>
            </a:r>
          </a:p>
        </p:txBody>
      </p:sp>
      <p:grpSp>
        <p:nvGrpSpPr>
          <p:cNvPr id="12" name="Group 12"/>
          <p:cNvGrpSpPr>
            <a:grpSpLocks noChangeAspect="1"/>
          </p:cNvGrpSpPr>
          <p:nvPr/>
        </p:nvGrpSpPr>
        <p:grpSpPr>
          <a:xfrm>
            <a:off x="3991279" y="6463145"/>
            <a:ext cx="3216382" cy="3216382"/>
            <a:chOff x="0" y="0"/>
            <a:chExt cx="1905000" cy="1905000"/>
          </a:xfrm>
        </p:grpSpPr>
        <p:sp>
          <p:nvSpPr>
            <p:cNvPr id="13" name="Freeform 13"/>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14" name="Group 14"/>
          <p:cNvGrpSpPr>
            <a:grpSpLocks noChangeAspect="1"/>
          </p:cNvGrpSpPr>
          <p:nvPr/>
        </p:nvGrpSpPr>
        <p:grpSpPr>
          <a:xfrm>
            <a:off x="7536361" y="6463145"/>
            <a:ext cx="3216382" cy="3216382"/>
            <a:chOff x="0" y="0"/>
            <a:chExt cx="1905000" cy="1905000"/>
          </a:xfrm>
        </p:grpSpPr>
        <p:sp>
          <p:nvSpPr>
            <p:cNvPr id="15" name="Freeform 15"/>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16" name="Group 16"/>
          <p:cNvGrpSpPr>
            <a:grpSpLocks noChangeAspect="1"/>
          </p:cNvGrpSpPr>
          <p:nvPr/>
        </p:nvGrpSpPr>
        <p:grpSpPr>
          <a:xfrm>
            <a:off x="11080338" y="6463145"/>
            <a:ext cx="3216382" cy="3216382"/>
            <a:chOff x="0" y="0"/>
            <a:chExt cx="1905000" cy="1905000"/>
          </a:xfrm>
        </p:grpSpPr>
        <p:sp>
          <p:nvSpPr>
            <p:cNvPr id="17" name="Freeform 17"/>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sp>
        <p:nvSpPr>
          <p:cNvPr id="18" name="TextBox 18"/>
          <p:cNvSpPr txBox="1"/>
          <p:nvPr/>
        </p:nvSpPr>
        <p:spPr>
          <a:xfrm>
            <a:off x="4249140" y="8216265"/>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Seize Degree</a:t>
            </a:r>
          </a:p>
        </p:txBody>
      </p:sp>
      <p:sp>
        <p:nvSpPr>
          <p:cNvPr id="19" name="TextBox 19"/>
          <p:cNvSpPr txBox="1"/>
          <p:nvPr/>
        </p:nvSpPr>
        <p:spPr>
          <a:xfrm>
            <a:off x="7791455" y="8123143"/>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Request Letter</a:t>
            </a:r>
          </a:p>
        </p:txBody>
      </p:sp>
      <p:sp>
        <p:nvSpPr>
          <p:cNvPr id="20" name="TextBox 20"/>
          <p:cNvSpPr txBox="1"/>
          <p:nvPr/>
        </p:nvSpPr>
        <p:spPr>
          <a:xfrm>
            <a:off x="11331142" y="8026038"/>
            <a:ext cx="2706196" cy="1615827"/>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Department and Their Representators</a:t>
            </a:r>
          </a:p>
        </p:txBody>
      </p:sp>
      <p:grpSp>
        <p:nvGrpSpPr>
          <p:cNvPr id="21" name="Group 21"/>
          <p:cNvGrpSpPr/>
          <p:nvPr/>
        </p:nvGrpSpPr>
        <p:grpSpPr>
          <a:xfrm>
            <a:off x="5083500" y="3240124"/>
            <a:ext cx="961029" cy="961029"/>
            <a:chOff x="0" y="0"/>
            <a:chExt cx="1281372" cy="1281372"/>
          </a:xfrm>
        </p:grpSpPr>
        <p:grpSp>
          <p:nvGrpSpPr>
            <p:cNvPr id="22" name="Group 22"/>
            <p:cNvGrpSpPr/>
            <p:nvPr/>
          </p:nvGrpSpPr>
          <p:grpSpPr>
            <a:xfrm>
              <a:off x="0" y="0"/>
              <a:ext cx="1281372" cy="128137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24" name="TextBox 24"/>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7</a:t>
              </a:r>
            </a:p>
          </p:txBody>
        </p:sp>
      </p:grpSp>
      <p:grpSp>
        <p:nvGrpSpPr>
          <p:cNvPr id="25" name="Group 25"/>
          <p:cNvGrpSpPr/>
          <p:nvPr/>
        </p:nvGrpSpPr>
        <p:grpSpPr>
          <a:xfrm>
            <a:off x="8664038" y="3240124"/>
            <a:ext cx="961029" cy="961029"/>
            <a:chOff x="0" y="0"/>
            <a:chExt cx="1281372" cy="1281372"/>
          </a:xfrm>
        </p:grpSpPr>
        <p:grpSp>
          <p:nvGrpSpPr>
            <p:cNvPr id="26" name="Group 26"/>
            <p:cNvGrpSpPr/>
            <p:nvPr/>
          </p:nvGrpSpPr>
          <p:grpSpPr>
            <a:xfrm>
              <a:off x="0" y="0"/>
              <a:ext cx="1281372" cy="1281372"/>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28" name="TextBox 28"/>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8</a:t>
              </a:r>
            </a:p>
          </p:txBody>
        </p:sp>
      </p:grpSp>
      <p:grpSp>
        <p:nvGrpSpPr>
          <p:cNvPr id="29" name="Group 29"/>
          <p:cNvGrpSpPr/>
          <p:nvPr/>
        </p:nvGrpSpPr>
        <p:grpSpPr>
          <a:xfrm>
            <a:off x="12206353" y="3240124"/>
            <a:ext cx="961029" cy="961029"/>
            <a:chOff x="0" y="0"/>
            <a:chExt cx="1281372" cy="1281372"/>
          </a:xfrm>
        </p:grpSpPr>
        <p:grpSp>
          <p:nvGrpSpPr>
            <p:cNvPr id="30" name="Group 30"/>
            <p:cNvGrpSpPr/>
            <p:nvPr/>
          </p:nvGrpSpPr>
          <p:grpSpPr>
            <a:xfrm>
              <a:off x="0" y="0"/>
              <a:ext cx="1281372" cy="1281372"/>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32" name="TextBox 3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9</a:t>
              </a:r>
            </a:p>
          </p:txBody>
        </p:sp>
      </p:grpSp>
      <p:grpSp>
        <p:nvGrpSpPr>
          <p:cNvPr id="33" name="Group 33"/>
          <p:cNvGrpSpPr/>
          <p:nvPr/>
        </p:nvGrpSpPr>
        <p:grpSpPr>
          <a:xfrm>
            <a:off x="12208015" y="6913706"/>
            <a:ext cx="961029" cy="961029"/>
            <a:chOff x="0" y="0"/>
            <a:chExt cx="1281372" cy="1281372"/>
          </a:xfrm>
        </p:grpSpPr>
        <p:grpSp>
          <p:nvGrpSpPr>
            <p:cNvPr id="34" name="Group 34"/>
            <p:cNvGrpSpPr/>
            <p:nvPr/>
          </p:nvGrpSpPr>
          <p:grpSpPr>
            <a:xfrm>
              <a:off x="0" y="0"/>
              <a:ext cx="1281372" cy="1281372"/>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36" name="TextBox 36"/>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12</a:t>
              </a:r>
            </a:p>
          </p:txBody>
        </p:sp>
      </p:grpSp>
      <p:grpSp>
        <p:nvGrpSpPr>
          <p:cNvPr id="37" name="Group 37"/>
          <p:cNvGrpSpPr/>
          <p:nvPr/>
        </p:nvGrpSpPr>
        <p:grpSpPr>
          <a:xfrm>
            <a:off x="8661984" y="6913706"/>
            <a:ext cx="961029" cy="961029"/>
            <a:chOff x="0" y="0"/>
            <a:chExt cx="1281372" cy="1281372"/>
          </a:xfrm>
        </p:grpSpPr>
        <p:grpSp>
          <p:nvGrpSpPr>
            <p:cNvPr id="38" name="Group 38"/>
            <p:cNvGrpSpPr/>
            <p:nvPr/>
          </p:nvGrpSpPr>
          <p:grpSpPr>
            <a:xfrm>
              <a:off x="0" y="0"/>
              <a:ext cx="1281372" cy="1281372"/>
              <a:chOff x="0" y="0"/>
              <a:chExt cx="6350000" cy="6350000"/>
            </a:xfrm>
          </p:grpSpPr>
          <p:sp>
            <p:nvSpPr>
              <p:cNvPr id="39" name="Freeform 3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40" name="TextBox 40"/>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11</a:t>
              </a:r>
            </a:p>
          </p:txBody>
        </p:sp>
      </p:grpSp>
      <p:grpSp>
        <p:nvGrpSpPr>
          <p:cNvPr id="41" name="Group 41"/>
          <p:cNvGrpSpPr/>
          <p:nvPr/>
        </p:nvGrpSpPr>
        <p:grpSpPr>
          <a:xfrm>
            <a:off x="5121724" y="6913706"/>
            <a:ext cx="961029" cy="961029"/>
            <a:chOff x="0" y="0"/>
            <a:chExt cx="1281372" cy="1281372"/>
          </a:xfrm>
        </p:grpSpPr>
        <p:grpSp>
          <p:nvGrpSpPr>
            <p:cNvPr id="42" name="Group 42"/>
            <p:cNvGrpSpPr/>
            <p:nvPr/>
          </p:nvGrpSpPr>
          <p:grpSpPr>
            <a:xfrm>
              <a:off x="0" y="0"/>
              <a:ext cx="1281372" cy="1281372"/>
              <a:chOff x="0" y="0"/>
              <a:chExt cx="6350000" cy="6350000"/>
            </a:xfrm>
          </p:grpSpPr>
          <p:sp>
            <p:nvSpPr>
              <p:cNvPr id="43" name="Freeform 4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44" name="TextBox 44"/>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b="1" dirty="0">
                  <a:solidFill>
                    <a:srgbClr val="FFFFFF"/>
                  </a:solidFill>
                  <a:latin typeface="Times New Roman" panose="02020603050405020304" pitchFamily="18" charset="0"/>
                  <a:cs typeface="Times New Roman" panose="02020603050405020304" pitchFamily="18" charset="0"/>
                </a:rPr>
                <a:t>10</a:t>
              </a:r>
            </a:p>
          </p:txBody>
        </p:sp>
      </p:grpSp>
      <p:sp>
        <p:nvSpPr>
          <p:cNvPr id="48"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14</a:t>
            </a:fld>
            <a:endParaRPr lang="en-US" sz="3200" dirty="0"/>
          </a:p>
        </p:txBody>
      </p:sp>
    </p:spTree>
    <p:extLst>
      <p:ext uri="{BB962C8B-B14F-4D97-AF65-F5344CB8AC3E}">
        <p14:creationId xmlns:p14="http://schemas.microsoft.com/office/powerpoint/2010/main" val="2229776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FC2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286000" y="2789563"/>
            <a:ext cx="3216382" cy="3216382"/>
            <a:chOff x="0" y="0"/>
            <a:chExt cx="1905000" cy="1905000"/>
          </a:xfrm>
        </p:grpSpPr>
        <p:sp>
          <p:nvSpPr>
            <p:cNvPr id="3" name="Freeform 3"/>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sp>
        <p:nvSpPr>
          <p:cNvPr id="4" name="TextBox 4"/>
          <p:cNvSpPr txBox="1"/>
          <p:nvPr/>
        </p:nvSpPr>
        <p:spPr>
          <a:xfrm>
            <a:off x="1028700" y="1019175"/>
            <a:ext cx="9070628" cy="1314450"/>
          </a:xfrm>
          <a:prstGeom prst="rect">
            <a:avLst/>
          </a:prstGeom>
        </p:spPr>
        <p:txBody>
          <a:bodyPr lIns="0" tIns="0" rIns="0" bIns="0" rtlCol="0" anchor="t">
            <a:spAutoFit/>
          </a:bodyPr>
          <a:lstStyle/>
          <a:p>
            <a:pPr>
              <a:lnSpc>
                <a:spcPts val="10319"/>
              </a:lnSpc>
            </a:pPr>
            <a:r>
              <a:rPr lang="en-US" sz="8599" dirty="0">
                <a:solidFill>
                  <a:srgbClr val="F6F6F6"/>
                </a:solidFill>
                <a:latin typeface="Times New Roman" panose="02020603050405020304" pitchFamily="18" charset="0"/>
                <a:cs typeface="Times New Roman" panose="02020603050405020304" pitchFamily="18" charset="0"/>
              </a:rPr>
              <a:t>Features</a:t>
            </a:r>
          </a:p>
        </p:txBody>
      </p:sp>
      <p:grpSp>
        <p:nvGrpSpPr>
          <p:cNvPr id="5" name="Group 5"/>
          <p:cNvGrpSpPr>
            <a:grpSpLocks noChangeAspect="1"/>
          </p:cNvGrpSpPr>
          <p:nvPr/>
        </p:nvGrpSpPr>
        <p:grpSpPr>
          <a:xfrm>
            <a:off x="5831082" y="2789563"/>
            <a:ext cx="3216382" cy="3216382"/>
            <a:chOff x="0" y="0"/>
            <a:chExt cx="1905000" cy="1905000"/>
          </a:xfrm>
        </p:grpSpPr>
        <p:sp>
          <p:nvSpPr>
            <p:cNvPr id="6" name="Freeform 6"/>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7" name="Group 7"/>
          <p:cNvGrpSpPr>
            <a:grpSpLocks noChangeAspect="1"/>
          </p:cNvGrpSpPr>
          <p:nvPr/>
        </p:nvGrpSpPr>
        <p:grpSpPr>
          <a:xfrm>
            <a:off x="9375059" y="2789563"/>
            <a:ext cx="3216382" cy="3216382"/>
            <a:chOff x="0" y="0"/>
            <a:chExt cx="1905000" cy="1905000"/>
          </a:xfrm>
        </p:grpSpPr>
        <p:sp>
          <p:nvSpPr>
            <p:cNvPr id="8" name="Freeform 8"/>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sp>
        <p:nvSpPr>
          <p:cNvPr id="9" name="TextBox 9"/>
          <p:cNvSpPr txBox="1"/>
          <p:nvPr/>
        </p:nvSpPr>
        <p:spPr>
          <a:xfrm>
            <a:off x="2505637" y="4365795"/>
            <a:ext cx="2706196" cy="1077218"/>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View Department Data</a:t>
            </a:r>
          </a:p>
        </p:txBody>
      </p:sp>
      <p:sp>
        <p:nvSpPr>
          <p:cNvPr id="10" name="TextBox 10"/>
          <p:cNvSpPr txBox="1"/>
          <p:nvPr/>
        </p:nvSpPr>
        <p:spPr>
          <a:xfrm>
            <a:off x="6085623" y="4579509"/>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Print Receipt </a:t>
            </a:r>
          </a:p>
        </p:txBody>
      </p:sp>
      <p:sp>
        <p:nvSpPr>
          <p:cNvPr id="11" name="TextBox 11"/>
          <p:cNvSpPr txBox="1"/>
          <p:nvPr/>
        </p:nvSpPr>
        <p:spPr>
          <a:xfrm>
            <a:off x="9628490" y="4579509"/>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Campus Admin</a:t>
            </a:r>
          </a:p>
        </p:txBody>
      </p:sp>
      <p:grpSp>
        <p:nvGrpSpPr>
          <p:cNvPr id="12" name="Group 12"/>
          <p:cNvGrpSpPr>
            <a:grpSpLocks noChangeAspect="1"/>
          </p:cNvGrpSpPr>
          <p:nvPr/>
        </p:nvGrpSpPr>
        <p:grpSpPr>
          <a:xfrm>
            <a:off x="2286000" y="6463145"/>
            <a:ext cx="3216382" cy="3216382"/>
            <a:chOff x="0" y="0"/>
            <a:chExt cx="1905000" cy="1905000"/>
          </a:xfrm>
        </p:grpSpPr>
        <p:sp>
          <p:nvSpPr>
            <p:cNvPr id="13" name="Freeform 13"/>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14" name="Group 14"/>
          <p:cNvGrpSpPr>
            <a:grpSpLocks noChangeAspect="1"/>
          </p:cNvGrpSpPr>
          <p:nvPr/>
        </p:nvGrpSpPr>
        <p:grpSpPr>
          <a:xfrm>
            <a:off x="5831082" y="6463145"/>
            <a:ext cx="3216382" cy="3216382"/>
            <a:chOff x="0" y="0"/>
            <a:chExt cx="1905000" cy="1905000"/>
          </a:xfrm>
        </p:grpSpPr>
        <p:sp>
          <p:nvSpPr>
            <p:cNvPr id="15" name="Freeform 15"/>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16" name="Group 16"/>
          <p:cNvGrpSpPr>
            <a:grpSpLocks noChangeAspect="1"/>
          </p:cNvGrpSpPr>
          <p:nvPr/>
        </p:nvGrpSpPr>
        <p:grpSpPr>
          <a:xfrm>
            <a:off x="9375059" y="6449763"/>
            <a:ext cx="3216382" cy="3216382"/>
            <a:chOff x="0" y="0"/>
            <a:chExt cx="1905000" cy="1905000"/>
          </a:xfrm>
        </p:grpSpPr>
        <p:sp>
          <p:nvSpPr>
            <p:cNvPr id="17" name="Freeform 17"/>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sp>
        <p:nvSpPr>
          <p:cNvPr id="18" name="TextBox 18"/>
          <p:cNvSpPr txBox="1"/>
          <p:nvPr/>
        </p:nvSpPr>
        <p:spPr>
          <a:xfrm>
            <a:off x="2543861" y="8216265"/>
            <a:ext cx="2706196" cy="1042914"/>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Download Reports</a:t>
            </a:r>
          </a:p>
        </p:txBody>
      </p:sp>
      <p:sp>
        <p:nvSpPr>
          <p:cNvPr id="19" name="TextBox 19"/>
          <p:cNvSpPr txBox="1"/>
          <p:nvPr/>
        </p:nvSpPr>
        <p:spPr>
          <a:xfrm>
            <a:off x="6086176" y="8123143"/>
            <a:ext cx="2706196" cy="494110"/>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Campus Addition</a:t>
            </a:r>
          </a:p>
        </p:txBody>
      </p:sp>
      <p:sp>
        <p:nvSpPr>
          <p:cNvPr id="20" name="TextBox 20"/>
          <p:cNvSpPr txBox="1"/>
          <p:nvPr/>
        </p:nvSpPr>
        <p:spPr>
          <a:xfrm>
            <a:off x="9625863" y="8223192"/>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Fee Structure</a:t>
            </a:r>
          </a:p>
        </p:txBody>
      </p:sp>
      <p:grpSp>
        <p:nvGrpSpPr>
          <p:cNvPr id="21" name="Group 21"/>
          <p:cNvGrpSpPr/>
          <p:nvPr/>
        </p:nvGrpSpPr>
        <p:grpSpPr>
          <a:xfrm>
            <a:off x="3378221" y="3240124"/>
            <a:ext cx="961029" cy="961029"/>
            <a:chOff x="0" y="0"/>
            <a:chExt cx="1281372" cy="1281372"/>
          </a:xfrm>
        </p:grpSpPr>
        <p:grpSp>
          <p:nvGrpSpPr>
            <p:cNvPr id="22" name="Group 22"/>
            <p:cNvGrpSpPr/>
            <p:nvPr/>
          </p:nvGrpSpPr>
          <p:grpSpPr>
            <a:xfrm>
              <a:off x="0" y="0"/>
              <a:ext cx="1281372" cy="128137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24" name="TextBox 24"/>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13</a:t>
              </a:r>
            </a:p>
          </p:txBody>
        </p:sp>
      </p:grpSp>
      <p:grpSp>
        <p:nvGrpSpPr>
          <p:cNvPr id="25" name="Group 25"/>
          <p:cNvGrpSpPr/>
          <p:nvPr/>
        </p:nvGrpSpPr>
        <p:grpSpPr>
          <a:xfrm>
            <a:off x="6958759" y="3240124"/>
            <a:ext cx="961029" cy="961029"/>
            <a:chOff x="0" y="0"/>
            <a:chExt cx="1281372" cy="1281372"/>
          </a:xfrm>
        </p:grpSpPr>
        <p:grpSp>
          <p:nvGrpSpPr>
            <p:cNvPr id="26" name="Group 26"/>
            <p:cNvGrpSpPr/>
            <p:nvPr/>
          </p:nvGrpSpPr>
          <p:grpSpPr>
            <a:xfrm>
              <a:off x="0" y="0"/>
              <a:ext cx="1281372" cy="1281372"/>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28" name="TextBox 28"/>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14</a:t>
              </a:r>
            </a:p>
          </p:txBody>
        </p:sp>
      </p:grpSp>
      <p:grpSp>
        <p:nvGrpSpPr>
          <p:cNvPr id="29" name="Group 29"/>
          <p:cNvGrpSpPr/>
          <p:nvPr/>
        </p:nvGrpSpPr>
        <p:grpSpPr>
          <a:xfrm>
            <a:off x="10501074" y="3240124"/>
            <a:ext cx="961029" cy="961029"/>
            <a:chOff x="0" y="0"/>
            <a:chExt cx="1281372" cy="1281372"/>
          </a:xfrm>
        </p:grpSpPr>
        <p:grpSp>
          <p:nvGrpSpPr>
            <p:cNvPr id="30" name="Group 30"/>
            <p:cNvGrpSpPr/>
            <p:nvPr/>
          </p:nvGrpSpPr>
          <p:grpSpPr>
            <a:xfrm>
              <a:off x="0" y="0"/>
              <a:ext cx="1281372" cy="1281372"/>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32" name="TextBox 3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15</a:t>
              </a:r>
            </a:p>
          </p:txBody>
        </p:sp>
      </p:grpSp>
      <p:grpSp>
        <p:nvGrpSpPr>
          <p:cNvPr id="33" name="Group 33"/>
          <p:cNvGrpSpPr/>
          <p:nvPr/>
        </p:nvGrpSpPr>
        <p:grpSpPr>
          <a:xfrm>
            <a:off x="10502736" y="6913706"/>
            <a:ext cx="961029" cy="961029"/>
            <a:chOff x="0" y="0"/>
            <a:chExt cx="1281372" cy="1281372"/>
          </a:xfrm>
        </p:grpSpPr>
        <p:grpSp>
          <p:nvGrpSpPr>
            <p:cNvPr id="34" name="Group 34"/>
            <p:cNvGrpSpPr/>
            <p:nvPr/>
          </p:nvGrpSpPr>
          <p:grpSpPr>
            <a:xfrm>
              <a:off x="0" y="0"/>
              <a:ext cx="1281372" cy="1281372"/>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36" name="TextBox 36"/>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19</a:t>
              </a:r>
            </a:p>
          </p:txBody>
        </p:sp>
      </p:grpSp>
      <p:grpSp>
        <p:nvGrpSpPr>
          <p:cNvPr id="37" name="Group 37"/>
          <p:cNvGrpSpPr/>
          <p:nvPr/>
        </p:nvGrpSpPr>
        <p:grpSpPr>
          <a:xfrm>
            <a:off x="6956705" y="6913706"/>
            <a:ext cx="961029" cy="961029"/>
            <a:chOff x="0" y="0"/>
            <a:chExt cx="1281372" cy="1281372"/>
          </a:xfrm>
        </p:grpSpPr>
        <p:grpSp>
          <p:nvGrpSpPr>
            <p:cNvPr id="38" name="Group 38"/>
            <p:cNvGrpSpPr/>
            <p:nvPr/>
          </p:nvGrpSpPr>
          <p:grpSpPr>
            <a:xfrm>
              <a:off x="0" y="0"/>
              <a:ext cx="1281372" cy="1281372"/>
              <a:chOff x="0" y="0"/>
              <a:chExt cx="6350000" cy="6350000"/>
            </a:xfrm>
          </p:grpSpPr>
          <p:sp>
            <p:nvSpPr>
              <p:cNvPr id="39" name="Freeform 3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40" name="TextBox 40"/>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18</a:t>
              </a:r>
            </a:p>
          </p:txBody>
        </p:sp>
      </p:grpSp>
      <p:grpSp>
        <p:nvGrpSpPr>
          <p:cNvPr id="41" name="Group 41"/>
          <p:cNvGrpSpPr/>
          <p:nvPr/>
        </p:nvGrpSpPr>
        <p:grpSpPr>
          <a:xfrm>
            <a:off x="3416445" y="6913706"/>
            <a:ext cx="961029" cy="961029"/>
            <a:chOff x="0" y="0"/>
            <a:chExt cx="1281372" cy="1281372"/>
          </a:xfrm>
        </p:grpSpPr>
        <p:grpSp>
          <p:nvGrpSpPr>
            <p:cNvPr id="42" name="Group 42"/>
            <p:cNvGrpSpPr/>
            <p:nvPr/>
          </p:nvGrpSpPr>
          <p:grpSpPr>
            <a:xfrm>
              <a:off x="0" y="0"/>
              <a:ext cx="1281372" cy="1281372"/>
              <a:chOff x="0" y="0"/>
              <a:chExt cx="6350000" cy="6350000"/>
            </a:xfrm>
          </p:grpSpPr>
          <p:sp>
            <p:nvSpPr>
              <p:cNvPr id="43" name="Freeform 4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44" name="TextBox 44"/>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b="1" dirty="0">
                  <a:solidFill>
                    <a:srgbClr val="FFFFFF"/>
                  </a:solidFill>
                  <a:latin typeface="Times New Roman" panose="02020603050405020304" pitchFamily="18" charset="0"/>
                  <a:cs typeface="Times New Roman" panose="02020603050405020304" pitchFamily="18" charset="0"/>
                </a:rPr>
                <a:t>17</a:t>
              </a:r>
            </a:p>
          </p:txBody>
        </p:sp>
      </p:grpSp>
      <p:grpSp>
        <p:nvGrpSpPr>
          <p:cNvPr id="45" name="Group 7"/>
          <p:cNvGrpSpPr>
            <a:grpSpLocks noChangeAspect="1"/>
          </p:cNvGrpSpPr>
          <p:nvPr/>
        </p:nvGrpSpPr>
        <p:grpSpPr>
          <a:xfrm>
            <a:off x="12919921" y="6417847"/>
            <a:ext cx="3216382" cy="3216382"/>
            <a:chOff x="0" y="0"/>
            <a:chExt cx="1905000" cy="1905000"/>
          </a:xfrm>
        </p:grpSpPr>
        <p:sp>
          <p:nvSpPr>
            <p:cNvPr id="46" name="Freeform 8"/>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47" name="Group 7"/>
          <p:cNvGrpSpPr>
            <a:grpSpLocks noChangeAspect="1"/>
          </p:cNvGrpSpPr>
          <p:nvPr/>
        </p:nvGrpSpPr>
        <p:grpSpPr>
          <a:xfrm>
            <a:off x="13003547" y="2788490"/>
            <a:ext cx="3216382" cy="3216382"/>
            <a:chOff x="0" y="0"/>
            <a:chExt cx="1905000" cy="1905000"/>
          </a:xfrm>
        </p:grpSpPr>
        <p:sp>
          <p:nvSpPr>
            <p:cNvPr id="48" name="Freeform 8"/>
            <p:cNvSpPr/>
            <p:nvPr/>
          </p:nvSpPr>
          <p:spPr>
            <a:xfrm>
              <a:off x="-49530" y="-48260"/>
              <a:ext cx="1998980" cy="2000250"/>
            </a:xfrm>
            <a:custGeom>
              <a:avLst/>
              <a:gdLst/>
              <a:ahLst/>
              <a:cxnLst/>
              <a:rect l="l" t="t" r="r" b="b"/>
              <a:pathLst>
                <a:path w="1998980" h="2000250">
                  <a:moveTo>
                    <a:pt x="1807210" y="1929130"/>
                  </a:moveTo>
                  <a:cubicBezTo>
                    <a:pt x="1778000" y="1929130"/>
                    <a:pt x="1748790" y="1917700"/>
                    <a:pt x="1725930" y="1898650"/>
                  </a:cubicBezTo>
                  <a:cubicBezTo>
                    <a:pt x="1680210" y="1939290"/>
                    <a:pt x="1610360" y="1939290"/>
                    <a:pt x="1564640" y="1898650"/>
                  </a:cubicBezTo>
                  <a:cubicBezTo>
                    <a:pt x="1518920" y="1939290"/>
                    <a:pt x="1449070" y="1939290"/>
                    <a:pt x="1403350" y="1898650"/>
                  </a:cubicBezTo>
                  <a:cubicBezTo>
                    <a:pt x="1357630" y="1939290"/>
                    <a:pt x="1287780" y="1939290"/>
                    <a:pt x="1242060" y="1898650"/>
                  </a:cubicBezTo>
                  <a:cubicBezTo>
                    <a:pt x="1196340" y="1939290"/>
                    <a:pt x="1126490" y="1939290"/>
                    <a:pt x="1080770" y="1898650"/>
                  </a:cubicBezTo>
                  <a:cubicBezTo>
                    <a:pt x="1035050" y="1939290"/>
                    <a:pt x="965200" y="1939290"/>
                    <a:pt x="919480" y="1898650"/>
                  </a:cubicBezTo>
                  <a:cubicBezTo>
                    <a:pt x="873760" y="1939290"/>
                    <a:pt x="803910" y="1939290"/>
                    <a:pt x="758190" y="1898650"/>
                  </a:cubicBezTo>
                  <a:cubicBezTo>
                    <a:pt x="712470" y="1939290"/>
                    <a:pt x="642620" y="1939290"/>
                    <a:pt x="596900" y="1898650"/>
                  </a:cubicBezTo>
                  <a:cubicBezTo>
                    <a:pt x="551180" y="1939290"/>
                    <a:pt x="481330" y="1939290"/>
                    <a:pt x="435610" y="1898650"/>
                  </a:cubicBezTo>
                  <a:cubicBezTo>
                    <a:pt x="389890" y="1939290"/>
                    <a:pt x="320040" y="1939290"/>
                    <a:pt x="274320" y="1898650"/>
                  </a:cubicBezTo>
                  <a:cubicBezTo>
                    <a:pt x="163830" y="2000250"/>
                    <a:pt x="1270" y="1835150"/>
                    <a:pt x="101600" y="1725930"/>
                  </a:cubicBezTo>
                  <a:cubicBezTo>
                    <a:pt x="60960" y="1680210"/>
                    <a:pt x="60960" y="1610360"/>
                    <a:pt x="101600" y="1564640"/>
                  </a:cubicBezTo>
                  <a:cubicBezTo>
                    <a:pt x="60960" y="1518920"/>
                    <a:pt x="60960" y="1449070"/>
                    <a:pt x="101600" y="1403350"/>
                  </a:cubicBezTo>
                  <a:cubicBezTo>
                    <a:pt x="60960" y="1357630"/>
                    <a:pt x="60960" y="1287780"/>
                    <a:pt x="101600" y="1242060"/>
                  </a:cubicBezTo>
                  <a:cubicBezTo>
                    <a:pt x="60960" y="1196340"/>
                    <a:pt x="60960" y="1126490"/>
                    <a:pt x="101600" y="1080770"/>
                  </a:cubicBezTo>
                  <a:cubicBezTo>
                    <a:pt x="60960" y="1035050"/>
                    <a:pt x="60960" y="965200"/>
                    <a:pt x="101600" y="919480"/>
                  </a:cubicBezTo>
                  <a:cubicBezTo>
                    <a:pt x="60960" y="873760"/>
                    <a:pt x="60960" y="803910"/>
                    <a:pt x="101600" y="758190"/>
                  </a:cubicBezTo>
                  <a:cubicBezTo>
                    <a:pt x="60960" y="712470"/>
                    <a:pt x="60960" y="642620"/>
                    <a:pt x="101600" y="596900"/>
                  </a:cubicBezTo>
                  <a:cubicBezTo>
                    <a:pt x="60960" y="551180"/>
                    <a:pt x="60960" y="481330"/>
                    <a:pt x="101600" y="435610"/>
                  </a:cubicBezTo>
                  <a:cubicBezTo>
                    <a:pt x="60960" y="389890"/>
                    <a:pt x="60960" y="320040"/>
                    <a:pt x="101600" y="274320"/>
                  </a:cubicBezTo>
                  <a:cubicBezTo>
                    <a:pt x="0" y="163830"/>
                    <a:pt x="165100" y="1270"/>
                    <a:pt x="274320" y="101600"/>
                  </a:cubicBezTo>
                  <a:cubicBezTo>
                    <a:pt x="320040" y="60960"/>
                    <a:pt x="389890" y="60960"/>
                    <a:pt x="435610" y="101600"/>
                  </a:cubicBezTo>
                  <a:cubicBezTo>
                    <a:pt x="481330" y="60960"/>
                    <a:pt x="551180" y="60960"/>
                    <a:pt x="596900" y="101600"/>
                  </a:cubicBezTo>
                  <a:cubicBezTo>
                    <a:pt x="642620" y="60960"/>
                    <a:pt x="712470" y="60960"/>
                    <a:pt x="758190" y="101600"/>
                  </a:cubicBezTo>
                  <a:cubicBezTo>
                    <a:pt x="803910" y="60960"/>
                    <a:pt x="873760" y="60960"/>
                    <a:pt x="919480" y="101600"/>
                  </a:cubicBezTo>
                  <a:cubicBezTo>
                    <a:pt x="965200" y="60960"/>
                    <a:pt x="1035050" y="60960"/>
                    <a:pt x="1080770" y="101600"/>
                  </a:cubicBezTo>
                  <a:cubicBezTo>
                    <a:pt x="1126490" y="60960"/>
                    <a:pt x="1196340" y="60960"/>
                    <a:pt x="1242060" y="101600"/>
                  </a:cubicBezTo>
                  <a:cubicBezTo>
                    <a:pt x="1287780" y="60960"/>
                    <a:pt x="1357630" y="60960"/>
                    <a:pt x="1403350" y="101600"/>
                  </a:cubicBezTo>
                  <a:cubicBezTo>
                    <a:pt x="1449070" y="60960"/>
                    <a:pt x="1518920" y="60960"/>
                    <a:pt x="1564640" y="101600"/>
                  </a:cubicBezTo>
                  <a:cubicBezTo>
                    <a:pt x="1610360" y="60960"/>
                    <a:pt x="1680210" y="60960"/>
                    <a:pt x="1725930" y="101600"/>
                  </a:cubicBezTo>
                  <a:cubicBezTo>
                    <a:pt x="1835150" y="0"/>
                    <a:pt x="1998980" y="165100"/>
                    <a:pt x="1898650" y="274320"/>
                  </a:cubicBezTo>
                  <a:cubicBezTo>
                    <a:pt x="1939290" y="320040"/>
                    <a:pt x="1939290" y="389890"/>
                    <a:pt x="1898650" y="435610"/>
                  </a:cubicBezTo>
                  <a:cubicBezTo>
                    <a:pt x="1939290" y="481330"/>
                    <a:pt x="1939290" y="551180"/>
                    <a:pt x="1898650" y="596900"/>
                  </a:cubicBezTo>
                  <a:cubicBezTo>
                    <a:pt x="1939290" y="642620"/>
                    <a:pt x="1939290" y="712470"/>
                    <a:pt x="1898650" y="758190"/>
                  </a:cubicBezTo>
                  <a:cubicBezTo>
                    <a:pt x="1939290" y="803910"/>
                    <a:pt x="1939290" y="873760"/>
                    <a:pt x="1898650" y="919480"/>
                  </a:cubicBezTo>
                  <a:cubicBezTo>
                    <a:pt x="1939290" y="965200"/>
                    <a:pt x="1939290" y="1035050"/>
                    <a:pt x="1898650" y="1080770"/>
                  </a:cubicBezTo>
                  <a:cubicBezTo>
                    <a:pt x="1939290" y="1126490"/>
                    <a:pt x="1939290" y="1196340"/>
                    <a:pt x="1898650" y="1242060"/>
                  </a:cubicBezTo>
                  <a:cubicBezTo>
                    <a:pt x="1939290" y="1287780"/>
                    <a:pt x="1939290" y="1357630"/>
                    <a:pt x="1898650" y="1403350"/>
                  </a:cubicBezTo>
                  <a:cubicBezTo>
                    <a:pt x="1939290" y="1449070"/>
                    <a:pt x="1939290" y="1518920"/>
                    <a:pt x="1898650" y="1564640"/>
                  </a:cubicBezTo>
                  <a:cubicBezTo>
                    <a:pt x="1939290" y="1610360"/>
                    <a:pt x="1939290" y="1680210"/>
                    <a:pt x="1898650" y="1725930"/>
                  </a:cubicBezTo>
                  <a:cubicBezTo>
                    <a:pt x="1969770" y="1799590"/>
                    <a:pt x="1910080" y="1932940"/>
                    <a:pt x="1807210" y="1929130"/>
                  </a:cubicBezTo>
                  <a:close/>
                </a:path>
              </a:pathLst>
            </a:custGeom>
            <a:solidFill>
              <a:srgbClr val="F6F6F6"/>
            </a:solidFill>
          </p:spPr>
        </p:sp>
      </p:grpSp>
      <p:grpSp>
        <p:nvGrpSpPr>
          <p:cNvPr id="49" name="Group 29"/>
          <p:cNvGrpSpPr/>
          <p:nvPr/>
        </p:nvGrpSpPr>
        <p:grpSpPr>
          <a:xfrm>
            <a:off x="14043307" y="6913706"/>
            <a:ext cx="961029" cy="961029"/>
            <a:chOff x="0" y="0"/>
            <a:chExt cx="1281372" cy="1281372"/>
          </a:xfrm>
        </p:grpSpPr>
        <p:grpSp>
          <p:nvGrpSpPr>
            <p:cNvPr id="50" name="Group 30"/>
            <p:cNvGrpSpPr/>
            <p:nvPr/>
          </p:nvGrpSpPr>
          <p:grpSpPr>
            <a:xfrm>
              <a:off x="0" y="0"/>
              <a:ext cx="1281372" cy="1281372"/>
              <a:chOff x="0" y="0"/>
              <a:chExt cx="6350000" cy="6350000"/>
            </a:xfrm>
          </p:grpSpPr>
          <p:sp>
            <p:nvSpPr>
              <p:cNvPr id="52"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51" name="TextBox 3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20</a:t>
              </a:r>
            </a:p>
          </p:txBody>
        </p:sp>
      </p:grpSp>
      <p:grpSp>
        <p:nvGrpSpPr>
          <p:cNvPr id="53" name="Group 29"/>
          <p:cNvGrpSpPr/>
          <p:nvPr/>
        </p:nvGrpSpPr>
        <p:grpSpPr>
          <a:xfrm>
            <a:off x="14069794" y="3240124"/>
            <a:ext cx="956741" cy="961029"/>
            <a:chOff x="4351894" y="-203200"/>
            <a:chExt cx="1275655" cy="1281372"/>
          </a:xfrm>
        </p:grpSpPr>
        <p:grpSp>
          <p:nvGrpSpPr>
            <p:cNvPr id="54" name="Group 30"/>
            <p:cNvGrpSpPr/>
            <p:nvPr/>
          </p:nvGrpSpPr>
          <p:grpSpPr>
            <a:xfrm>
              <a:off x="4351894" y="-203200"/>
              <a:ext cx="1275655" cy="1281372"/>
              <a:chOff x="21566354" y="-1006983"/>
              <a:chExt cx="6321667" cy="6350000"/>
            </a:xfrm>
          </p:grpSpPr>
          <p:sp>
            <p:nvSpPr>
              <p:cNvPr id="56" name="Freeform 31"/>
              <p:cNvSpPr/>
              <p:nvPr/>
            </p:nvSpPr>
            <p:spPr>
              <a:xfrm>
                <a:off x="21566354" y="-1006983"/>
                <a:ext cx="6321667"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55" name="TextBox 32"/>
            <p:cNvSpPr txBox="1"/>
            <p:nvPr/>
          </p:nvSpPr>
          <p:spPr>
            <a:xfrm>
              <a:off x="4635645" y="107800"/>
              <a:ext cx="643240" cy="628651"/>
            </a:xfrm>
            <a:prstGeom prst="rect">
              <a:avLst/>
            </a:prstGeom>
          </p:spPr>
          <p:txBody>
            <a:bodyPr lIns="0" tIns="0" rIns="0" bIns="0" rtlCol="0" anchor="t">
              <a:spAutoFit/>
            </a:bodyPr>
            <a:lstStyle/>
            <a:p>
              <a:pPr algn="ctr">
                <a:lnSpc>
                  <a:spcPts val="3600"/>
                </a:lnSpc>
              </a:pPr>
              <a:r>
                <a:rPr lang="en-US" sz="3000" dirty="0">
                  <a:solidFill>
                    <a:srgbClr val="FFFFFF"/>
                  </a:solidFill>
                  <a:latin typeface="Times New Roman" panose="02020603050405020304" pitchFamily="18" charset="0"/>
                  <a:cs typeface="Times New Roman" panose="02020603050405020304" pitchFamily="18" charset="0"/>
                </a:rPr>
                <a:t>16</a:t>
              </a:r>
            </a:p>
          </p:txBody>
        </p:sp>
      </p:grpSp>
      <p:sp>
        <p:nvSpPr>
          <p:cNvPr id="57" name="TextBox 11"/>
          <p:cNvSpPr txBox="1"/>
          <p:nvPr/>
        </p:nvSpPr>
        <p:spPr>
          <a:xfrm>
            <a:off x="13053883" y="8216265"/>
            <a:ext cx="2706196" cy="1032719"/>
          </a:xfrm>
          <a:prstGeom prst="rect">
            <a:avLst/>
          </a:prstGeom>
        </p:spPr>
        <p:txBody>
          <a:bodyPr lIns="0" tIns="0" rIns="0" bIns="0" rtlCol="0" anchor="t">
            <a:spAutoFit/>
          </a:bodyPr>
          <a:lstStyle/>
          <a:p>
            <a:pPr algn="ctr">
              <a:lnSpc>
                <a:spcPts val="4170"/>
              </a:lnSpc>
            </a:pPr>
            <a:r>
              <a:rPr lang="en-US" sz="3000">
                <a:solidFill>
                  <a:srgbClr val="2FC2FE"/>
                </a:solidFill>
                <a:latin typeface="Times New Roman" panose="02020603050405020304" pitchFamily="18" charset="0"/>
                <a:cs typeface="Times New Roman" panose="02020603050405020304" pitchFamily="18" charset="0"/>
              </a:rPr>
              <a:t>Download Fee </a:t>
            </a:r>
            <a:r>
              <a:rPr lang="en-US" sz="3000" dirty="0">
                <a:solidFill>
                  <a:srgbClr val="2FC2FE"/>
                </a:solidFill>
                <a:latin typeface="Times New Roman" panose="02020603050405020304" pitchFamily="18" charset="0"/>
                <a:cs typeface="Times New Roman" panose="02020603050405020304" pitchFamily="18" charset="0"/>
              </a:rPr>
              <a:t>Structure</a:t>
            </a:r>
          </a:p>
        </p:txBody>
      </p:sp>
      <p:sp>
        <p:nvSpPr>
          <p:cNvPr id="58" name="TextBox 11"/>
          <p:cNvSpPr txBox="1"/>
          <p:nvPr/>
        </p:nvSpPr>
        <p:spPr>
          <a:xfrm>
            <a:off x="13170723" y="4625340"/>
            <a:ext cx="2706196" cy="538609"/>
          </a:xfrm>
          <a:prstGeom prst="rect">
            <a:avLst/>
          </a:prstGeom>
        </p:spPr>
        <p:txBody>
          <a:bodyPr lIns="0" tIns="0" rIns="0" bIns="0" rtlCol="0" anchor="t">
            <a:spAutoFit/>
          </a:bodyPr>
          <a:lstStyle/>
          <a:p>
            <a:pPr algn="ctr">
              <a:lnSpc>
                <a:spcPts val="4170"/>
              </a:lnSpc>
            </a:pPr>
            <a:r>
              <a:rPr lang="en-US" sz="3000" dirty="0">
                <a:solidFill>
                  <a:srgbClr val="2FC2FE"/>
                </a:solidFill>
                <a:latin typeface="Times New Roman" panose="02020603050405020304" pitchFamily="18" charset="0"/>
                <a:cs typeface="Times New Roman" panose="02020603050405020304" pitchFamily="18" charset="0"/>
              </a:rPr>
              <a:t>Generate Reports</a:t>
            </a:r>
          </a:p>
        </p:txBody>
      </p:sp>
      <p:sp>
        <p:nvSpPr>
          <p:cNvPr id="62"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15</a:t>
            </a:fld>
            <a:endParaRPr lang="en-US" sz="3200" dirty="0"/>
          </a:p>
        </p:txBody>
      </p:sp>
    </p:spTree>
    <p:extLst>
      <p:ext uri="{BB962C8B-B14F-4D97-AF65-F5344CB8AC3E}">
        <p14:creationId xmlns:p14="http://schemas.microsoft.com/office/powerpoint/2010/main" val="3086770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1986" y="-27214"/>
            <a:ext cx="19311972" cy="2478117"/>
            <a:chOff x="0" y="0"/>
            <a:chExt cx="5086281" cy="652673"/>
          </a:xfrm>
        </p:grpSpPr>
        <p:sp>
          <p:nvSpPr>
            <p:cNvPr id="3" name="Freeform 3"/>
            <p:cNvSpPr/>
            <p:nvPr/>
          </p:nvSpPr>
          <p:spPr>
            <a:xfrm>
              <a:off x="0" y="0"/>
              <a:ext cx="5086281" cy="652673"/>
            </a:xfrm>
            <a:custGeom>
              <a:avLst/>
              <a:gdLst/>
              <a:ahLst/>
              <a:cxnLst/>
              <a:rect l="l" t="t" r="r" b="b"/>
              <a:pathLst>
                <a:path w="5086281" h="652673">
                  <a:moveTo>
                    <a:pt x="0" y="0"/>
                  </a:moveTo>
                  <a:lnTo>
                    <a:pt x="5086281" y="0"/>
                  </a:lnTo>
                  <a:lnTo>
                    <a:pt x="5086281" y="652673"/>
                  </a:lnTo>
                  <a:lnTo>
                    <a:pt x="0" y="652673"/>
                  </a:lnTo>
                  <a:close/>
                </a:path>
              </a:pathLst>
            </a:custGeom>
            <a:solidFill>
              <a:srgbClr val="2FC2F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6" name="TextBox 6"/>
          <p:cNvSpPr txBox="1"/>
          <p:nvPr/>
        </p:nvSpPr>
        <p:spPr>
          <a:xfrm>
            <a:off x="676710" y="577071"/>
            <a:ext cx="7646758" cy="1314450"/>
          </a:xfrm>
          <a:prstGeom prst="rect">
            <a:avLst/>
          </a:prstGeom>
        </p:spPr>
        <p:txBody>
          <a:bodyPr lIns="0" tIns="0" rIns="0" bIns="0" rtlCol="0" anchor="t">
            <a:spAutoFit/>
          </a:bodyPr>
          <a:lstStyle/>
          <a:p>
            <a:pPr>
              <a:lnSpc>
                <a:spcPts val="10320"/>
              </a:lnSpc>
            </a:pPr>
            <a:r>
              <a:rPr lang="en-US" sz="8600" dirty="0">
                <a:solidFill>
                  <a:srgbClr val="F6F6F6"/>
                </a:solidFill>
                <a:latin typeface="Times New Roman" panose="02020603050405020304" pitchFamily="18" charset="0"/>
                <a:cs typeface="Times New Roman" panose="02020603050405020304" pitchFamily="18" charset="0"/>
              </a:rPr>
              <a:t>Methodology</a:t>
            </a:r>
          </a:p>
        </p:txBody>
      </p:sp>
      <p:sp>
        <p:nvSpPr>
          <p:cNvPr id="7" name="TextBox 7"/>
          <p:cNvSpPr txBox="1"/>
          <p:nvPr/>
        </p:nvSpPr>
        <p:spPr>
          <a:xfrm>
            <a:off x="708709" y="3447831"/>
            <a:ext cx="8435291" cy="4783361"/>
          </a:xfrm>
          <a:prstGeom prst="rect">
            <a:avLst/>
          </a:prstGeom>
        </p:spPr>
        <p:txBody>
          <a:bodyPr lIns="0" tIns="0" rIns="0" bIns="0" rtlCol="0" anchor="t">
            <a:spAutoFit/>
          </a:bodyPr>
          <a:lstStyle/>
          <a:p>
            <a:pPr algn="just">
              <a:lnSpc>
                <a:spcPts val="4289"/>
              </a:lnSpc>
            </a:pPr>
            <a:r>
              <a:rPr lang="en-US" sz="3299" dirty="0">
                <a:solidFill>
                  <a:srgbClr val="2FC2FE"/>
                </a:solidFill>
                <a:latin typeface="Public Sans Bold"/>
              </a:rPr>
              <a:t>Agile Iterative Model </a:t>
            </a:r>
          </a:p>
          <a:p>
            <a:pPr algn="just">
              <a:lnSpc>
                <a:spcPts val="2990"/>
              </a:lnSpc>
            </a:pPr>
            <a:endParaRPr lang="en-US" sz="3299" dirty="0">
              <a:solidFill>
                <a:srgbClr val="2FC2FE"/>
              </a:solidFill>
              <a:latin typeface="Public Sans Bold"/>
            </a:endParaRPr>
          </a:p>
          <a:p>
            <a:pPr marL="342900" indent="-342900" algn="just">
              <a:lnSpc>
                <a:spcPts val="2990"/>
              </a:lnSpc>
              <a:buFont typeface="Arial" panose="020B0604020202020204" pitchFamily="34" charset="0"/>
              <a:buChar char="•"/>
            </a:pPr>
            <a:r>
              <a:rPr lang="en-US" sz="2400" dirty="0">
                <a:solidFill>
                  <a:srgbClr val="2FC2FE"/>
                </a:solidFill>
                <a:latin typeface="Times New Roman" panose="02020603050405020304" pitchFamily="18" charset="0"/>
                <a:cs typeface="Times New Roman" panose="02020603050405020304" pitchFamily="18" charset="0"/>
              </a:rPr>
              <a:t>Agile method combines both incremental and iterative methodology. It is iterative because it plans for the work of one iteration to be improved upon in subsequent iterations. It is incremental because completed work is delivered throughout the project.</a:t>
            </a:r>
          </a:p>
          <a:p>
            <a:pPr marL="342900" indent="-342900" algn="just">
              <a:lnSpc>
                <a:spcPts val="2990"/>
              </a:lnSpc>
              <a:buFont typeface="Arial" panose="020B0604020202020204" pitchFamily="34" charset="0"/>
              <a:buChar char="•"/>
            </a:pPr>
            <a:r>
              <a:rPr lang="en-US" sz="2400" dirty="0">
                <a:solidFill>
                  <a:srgbClr val="2FC2FE"/>
                </a:solidFill>
                <a:latin typeface="Times New Roman" panose="02020603050405020304" pitchFamily="18" charset="0"/>
                <a:cs typeface="Times New Roman" panose="02020603050405020304" pitchFamily="18" charset="0"/>
              </a:rPr>
              <a:t>During a development “iteration” where we build several features some may be iterating to improve, modify or remove existing functionality, while others may be incrementally adding new functionality. </a:t>
            </a:r>
          </a:p>
          <a:p>
            <a:pPr>
              <a:lnSpc>
                <a:spcPts val="2990"/>
              </a:lnSpc>
            </a:pPr>
            <a:r>
              <a:rPr lang="en-US" sz="2300" dirty="0">
                <a:solidFill>
                  <a:srgbClr val="FFFFFF"/>
                </a:solidFill>
                <a:latin typeface="Public Sans"/>
              </a:rPr>
              <a:t> </a:t>
            </a:r>
          </a:p>
        </p:txBody>
      </p:sp>
      <p:pic>
        <p:nvPicPr>
          <p:cNvPr id="9" name="Picture 8"/>
          <p:cNvPicPr/>
          <p:nvPr/>
        </p:nvPicPr>
        <p:blipFill rotWithShape="1">
          <a:blip r:embed="rId2">
            <a:extLst>
              <a:ext uri="{28A0092B-C50C-407E-A947-70E740481C1C}">
                <a14:useLocalDpi xmlns:a14="http://schemas.microsoft.com/office/drawing/2010/main" val="0"/>
              </a:ext>
            </a:extLst>
          </a:blip>
          <a:srcRect r="4392" b="23049"/>
          <a:stretch/>
        </p:blipFill>
        <p:spPr bwMode="auto">
          <a:xfrm>
            <a:off x="10744200" y="6017671"/>
            <a:ext cx="6629400" cy="3657600"/>
          </a:xfrm>
          <a:prstGeom prst="rect">
            <a:avLst/>
          </a:prstGeom>
          <a:ln>
            <a:noFill/>
          </a:ln>
          <a:extLst>
            <a:ext uri="{53640926-AAD7-44D8-BBD7-CCE9431645EC}">
              <a14:shadowObscured xmlns:a14="http://schemas.microsoft.com/office/drawing/2010/main"/>
            </a:ext>
          </a:extLst>
        </p:spPr>
      </p:pic>
      <p:sp>
        <p:nvSpPr>
          <p:cNvPr id="13"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16</a:t>
            </a:fld>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63" b="20021"/>
          <a:stretch>
            <a:fillRect/>
          </a:stretch>
        </p:blipFill>
        <p:spPr>
          <a:xfrm>
            <a:off x="-807892" y="-699118"/>
            <a:ext cx="9951892" cy="11254833"/>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1550" y="6172200"/>
            <a:ext cx="5263116" cy="4114800"/>
          </a:xfrm>
          <a:prstGeom prst="rect">
            <a:avLst/>
          </a:prstGeom>
        </p:spPr>
      </p:pic>
      <p:sp>
        <p:nvSpPr>
          <p:cNvPr id="4" name="TextBox 4"/>
          <p:cNvSpPr txBox="1"/>
          <p:nvPr/>
        </p:nvSpPr>
        <p:spPr>
          <a:xfrm>
            <a:off x="1028700" y="1610474"/>
            <a:ext cx="6311504" cy="1320874"/>
          </a:xfrm>
          <a:prstGeom prst="rect">
            <a:avLst/>
          </a:prstGeom>
        </p:spPr>
        <p:txBody>
          <a:bodyPr lIns="0" tIns="0" rIns="0" bIns="0" rtlCol="0" anchor="t">
            <a:spAutoFit/>
          </a:bodyPr>
          <a:lstStyle/>
          <a:p>
            <a:pPr>
              <a:lnSpc>
                <a:spcPts val="10319"/>
              </a:lnSpc>
            </a:pPr>
            <a:r>
              <a:rPr lang="en-US" sz="8599" dirty="0">
                <a:solidFill>
                  <a:srgbClr val="FCFFFF"/>
                </a:solidFill>
                <a:latin typeface="Times New Roman" panose="02020603050405020304" pitchFamily="18" charset="0"/>
                <a:cs typeface="Times New Roman" panose="02020603050405020304" pitchFamily="18" charset="0"/>
              </a:rPr>
              <a:t>Project Scope</a:t>
            </a:r>
          </a:p>
        </p:txBody>
      </p:sp>
      <p:sp>
        <p:nvSpPr>
          <p:cNvPr id="5" name="TextBox 5"/>
          <p:cNvSpPr txBox="1"/>
          <p:nvPr/>
        </p:nvSpPr>
        <p:spPr>
          <a:xfrm>
            <a:off x="9380472" y="1043305"/>
            <a:ext cx="8435291" cy="5001369"/>
          </a:xfrm>
          <a:prstGeom prst="rect">
            <a:avLst/>
          </a:prstGeom>
        </p:spPr>
        <p:txBody>
          <a:bodyPr lIns="0" tIns="0" rIns="0" bIns="0" rtlCol="0" anchor="t">
            <a:spAutoFit/>
          </a:bodyPr>
          <a:lstStyle/>
          <a:p>
            <a:pPr algn="just">
              <a:lnSpc>
                <a:spcPts val="2990"/>
              </a:lnSpc>
            </a:pPr>
            <a:endParaRPr dirty="0"/>
          </a:p>
          <a:p>
            <a:pPr marL="496571" lvl="1" indent="-248285" algn="just">
              <a:lnSpc>
                <a:spcPts val="2990"/>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The proposed system will provide much more functionalities than the existing systems like generating challans and printing them.</a:t>
            </a:r>
          </a:p>
          <a:p>
            <a:pPr marL="248286" lvl="1" algn="just">
              <a:lnSpc>
                <a:spcPts val="2990"/>
              </a:lnSpc>
            </a:pPr>
            <a:endParaRPr lang="en-US" sz="2400" dirty="0">
              <a:solidFill>
                <a:srgbClr val="2FC2FE"/>
              </a:solidFill>
              <a:latin typeface="Times New Roman" panose="02020603050405020304" pitchFamily="18" charset="0"/>
              <a:cs typeface="Times New Roman" panose="02020603050405020304" pitchFamily="18" charset="0"/>
            </a:endParaRPr>
          </a:p>
          <a:p>
            <a:pPr marL="496571" lvl="1" indent="-248285" algn="just">
              <a:lnSpc>
                <a:spcPts val="2990"/>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 These systems provide a secure online platform for students to make payments from anywhere at any time, with multiple payment options available to suit individual preferences.</a:t>
            </a:r>
          </a:p>
          <a:p>
            <a:pPr marL="248286" lvl="1" algn="just">
              <a:lnSpc>
                <a:spcPts val="2990"/>
              </a:lnSpc>
            </a:pPr>
            <a:r>
              <a:rPr lang="en-US" sz="2400" dirty="0">
                <a:solidFill>
                  <a:srgbClr val="2FC2FE"/>
                </a:solidFill>
                <a:latin typeface="Times New Roman" panose="02020603050405020304" pitchFamily="18" charset="0"/>
                <a:cs typeface="Times New Roman" panose="02020603050405020304" pitchFamily="18" charset="0"/>
              </a:rPr>
              <a:t> </a:t>
            </a:r>
          </a:p>
          <a:p>
            <a:pPr marL="496571" lvl="1" indent="-248285" algn="just">
              <a:lnSpc>
                <a:spcPts val="2990"/>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The systems also generate payment receipts and confirmation emails, providing students with proof of payment and enabling accurate record-keeping for universities.</a:t>
            </a:r>
          </a:p>
          <a:p>
            <a:pPr marL="496571" lvl="1" indent="-248285">
              <a:lnSpc>
                <a:spcPts val="2990"/>
              </a:lnSpc>
              <a:buFont typeface="Arial"/>
              <a:buChar char="•"/>
            </a:pPr>
            <a:r>
              <a:rPr lang="en-US" sz="2300" dirty="0">
                <a:solidFill>
                  <a:srgbClr val="FFFFFF"/>
                </a:solidFill>
                <a:latin typeface="Public Sans"/>
              </a:rPr>
              <a:t> </a:t>
            </a:r>
          </a:p>
        </p:txBody>
      </p:sp>
      <p:sp>
        <p:nvSpPr>
          <p:cNvPr id="9"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17</a:t>
            </a:fld>
            <a:endParaRPr lang="en-US" sz="3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1986" y="-4763"/>
            <a:ext cx="19311972" cy="2478117"/>
            <a:chOff x="0" y="0"/>
            <a:chExt cx="5086281" cy="652673"/>
          </a:xfrm>
        </p:grpSpPr>
        <p:sp>
          <p:nvSpPr>
            <p:cNvPr id="3" name="Freeform 3"/>
            <p:cNvSpPr/>
            <p:nvPr/>
          </p:nvSpPr>
          <p:spPr>
            <a:xfrm>
              <a:off x="0" y="0"/>
              <a:ext cx="5086281" cy="652673"/>
            </a:xfrm>
            <a:custGeom>
              <a:avLst/>
              <a:gdLst/>
              <a:ahLst/>
              <a:cxnLst/>
              <a:rect l="l" t="t" r="r" b="b"/>
              <a:pathLst>
                <a:path w="5086281" h="652673">
                  <a:moveTo>
                    <a:pt x="0" y="0"/>
                  </a:moveTo>
                  <a:lnTo>
                    <a:pt x="5086281" y="0"/>
                  </a:lnTo>
                  <a:lnTo>
                    <a:pt x="5086281" y="652673"/>
                  </a:lnTo>
                  <a:lnTo>
                    <a:pt x="0" y="652673"/>
                  </a:lnTo>
                  <a:close/>
                </a:path>
              </a:pathLst>
            </a:custGeom>
            <a:solidFill>
              <a:srgbClr val="2FC2F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11450" y="3641632"/>
            <a:ext cx="3747850" cy="5616668"/>
          </a:xfrm>
          <a:prstGeom prst="rect">
            <a:avLst/>
          </a:prstGeom>
        </p:spPr>
      </p:pic>
      <p:sp>
        <p:nvSpPr>
          <p:cNvPr id="6" name="TextBox 6"/>
          <p:cNvSpPr txBox="1"/>
          <p:nvPr/>
        </p:nvSpPr>
        <p:spPr>
          <a:xfrm>
            <a:off x="676710" y="577071"/>
            <a:ext cx="8467290" cy="1314450"/>
          </a:xfrm>
          <a:prstGeom prst="rect">
            <a:avLst/>
          </a:prstGeom>
        </p:spPr>
        <p:txBody>
          <a:bodyPr lIns="0" tIns="0" rIns="0" bIns="0" rtlCol="0" anchor="t">
            <a:spAutoFit/>
          </a:bodyPr>
          <a:lstStyle/>
          <a:p>
            <a:pPr>
              <a:lnSpc>
                <a:spcPts val="10320"/>
              </a:lnSpc>
            </a:pPr>
            <a:r>
              <a:rPr lang="en-US" sz="8600" dirty="0">
                <a:solidFill>
                  <a:srgbClr val="F6F6F6"/>
                </a:solidFill>
                <a:latin typeface="Times New Roman" panose="02020603050405020304" pitchFamily="18" charset="0"/>
                <a:cs typeface="Times New Roman" panose="02020603050405020304" pitchFamily="18" charset="0"/>
              </a:rPr>
              <a:t>Feasibility Study</a:t>
            </a:r>
          </a:p>
        </p:txBody>
      </p:sp>
      <p:sp>
        <p:nvSpPr>
          <p:cNvPr id="7" name="TextBox 7"/>
          <p:cNvSpPr txBox="1"/>
          <p:nvPr/>
        </p:nvSpPr>
        <p:spPr>
          <a:xfrm>
            <a:off x="676710" y="3613057"/>
            <a:ext cx="8435291" cy="3847207"/>
          </a:xfrm>
          <a:prstGeom prst="rect">
            <a:avLst/>
          </a:prstGeom>
        </p:spPr>
        <p:txBody>
          <a:bodyPr lIns="0" tIns="0" rIns="0" bIns="0" rtlCol="0" anchor="t">
            <a:spAutoFit/>
          </a:bodyPr>
          <a:lstStyle/>
          <a:p>
            <a:pPr marL="496571" lvl="1" indent="-248285" algn="just">
              <a:lnSpc>
                <a:spcPts val="2990"/>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The API policies that we use for Payment Integration have changed. </a:t>
            </a:r>
          </a:p>
          <a:p>
            <a:pPr marL="248286" lvl="1" algn="just">
              <a:lnSpc>
                <a:spcPts val="2990"/>
              </a:lnSpc>
            </a:pPr>
            <a:endParaRPr lang="en-US" sz="2400" dirty="0">
              <a:solidFill>
                <a:srgbClr val="2FC2FE"/>
              </a:solidFill>
              <a:latin typeface="Times New Roman" panose="02020603050405020304" pitchFamily="18" charset="0"/>
              <a:cs typeface="Times New Roman" panose="02020603050405020304" pitchFamily="18" charset="0"/>
            </a:endParaRPr>
          </a:p>
          <a:p>
            <a:pPr marL="496571" lvl="1" indent="-248285" algn="just">
              <a:lnSpc>
                <a:spcPts val="2990"/>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API server breakdowns due to technical issues or scheduled maintenance </a:t>
            </a:r>
          </a:p>
          <a:p>
            <a:pPr algn="just">
              <a:lnSpc>
                <a:spcPts val="2990"/>
              </a:lnSpc>
            </a:pPr>
            <a:endParaRPr lang="en-US" sz="2400" dirty="0">
              <a:solidFill>
                <a:srgbClr val="2FC2FE"/>
              </a:solidFill>
              <a:latin typeface="Times New Roman" panose="02020603050405020304" pitchFamily="18" charset="0"/>
              <a:cs typeface="Times New Roman" panose="02020603050405020304" pitchFamily="18" charset="0"/>
            </a:endParaRPr>
          </a:p>
          <a:p>
            <a:pPr marL="496571" lvl="1" indent="-248285" algn="just">
              <a:lnSpc>
                <a:spcPts val="2990"/>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Internet Connection</a:t>
            </a:r>
          </a:p>
          <a:p>
            <a:pPr algn="just">
              <a:lnSpc>
                <a:spcPts val="2990"/>
              </a:lnSpc>
            </a:pPr>
            <a:endParaRPr lang="en-US" sz="2300" dirty="0">
              <a:solidFill>
                <a:srgbClr val="2FC2FE"/>
              </a:solidFill>
              <a:latin typeface="Public Sans Bold"/>
            </a:endParaRPr>
          </a:p>
          <a:p>
            <a:pPr marL="496571" lvl="1" indent="-248285" algn="just">
              <a:lnSpc>
                <a:spcPts val="2990"/>
              </a:lnSpc>
              <a:buFont typeface="Arial"/>
              <a:buChar char="•"/>
            </a:pPr>
            <a:endParaRPr lang="en-US" sz="2300" dirty="0">
              <a:solidFill>
                <a:srgbClr val="2FC2FE"/>
              </a:solidFill>
              <a:latin typeface="Public Sans Bold"/>
            </a:endParaRPr>
          </a:p>
          <a:p>
            <a:pPr marL="496571" lvl="1" indent="-248285">
              <a:lnSpc>
                <a:spcPts val="2990"/>
              </a:lnSpc>
              <a:buFont typeface="Arial"/>
              <a:buChar char="•"/>
            </a:pPr>
            <a:r>
              <a:rPr lang="en-US" sz="2300" dirty="0">
                <a:solidFill>
                  <a:srgbClr val="FFFFFF"/>
                </a:solidFill>
                <a:latin typeface="Public Sans"/>
              </a:rPr>
              <a:t> </a:t>
            </a:r>
          </a:p>
        </p:txBody>
      </p:sp>
      <p:sp>
        <p:nvSpPr>
          <p:cNvPr id="11"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18</a:t>
            </a:fld>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363" b="20021"/>
          <a:stretch>
            <a:fillRect/>
          </a:stretch>
        </p:blipFill>
        <p:spPr>
          <a:xfrm>
            <a:off x="-807892" y="-571500"/>
            <a:ext cx="9951892" cy="1125483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6172200"/>
            <a:ext cx="6899817" cy="4114800"/>
          </a:xfrm>
          <a:prstGeom prst="rect">
            <a:avLst/>
          </a:prstGeom>
        </p:spPr>
      </p:pic>
      <p:sp>
        <p:nvSpPr>
          <p:cNvPr id="4" name="TextBox 4"/>
          <p:cNvSpPr txBox="1"/>
          <p:nvPr/>
        </p:nvSpPr>
        <p:spPr>
          <a:xfrm>
            <a:off x="1028700" y="1610474"/>
            <a:ext cx="6311504" cy="3924300"/>
          </a:xfrm>
          <a:prstGeom prst="rect">
            <a:avLst/>
          </a:prstGeom>
        </p:spPr>
        <p:txBody>
          <a:bodyPr lIns="0" tIns="0" rIns="0" bIns="0" rtlCol="0" anchor="t">
            <a:spAutoFit/>
          </a:bodyPr>
          <a:lstStyle/>
          <a:p>
            <a:pPr>
              <a:lnSpc>
                <a:spcPts val="10319"/>
              </a:lnSpc>
            </a:pPr>
            <a:r>
              <a:rPr lang="en-US" sz="8599" dirty="0">
                <a:solidFill>
                  <a:srgbClr val="FCFFFF"/>
                </a:solidFill>
                <a:latin typeface="Times New Roman" panose="02020603050405020304" pitchFamily="18" charset="0"/>
                <a:cs typeface="Times New Roman" panose="02020603050405020304" pitchFamily="18" charset="0"/>
              </a:rPr>
              <a:t>Solution Application Area</a:t>
            </a:r>
          </a:p>
        </p:txBody>
      </p:sp>
      <p:sp>
        <p:nvSpPr>
          <p:cNvPr id="5" name="TextBox 5"/>
          <p:cNvSpPr txBox="1"/>
          <p:nvPr/>
        </p:nvSpPr>
        <p:spPr>
          <a:xfrm>
            <a:off x="9476469" y="3223206"/>
            <a:ext cx="8435291" cy="1896545"/>
          </a:xfrm>
          <a:prstGeom prst="rect">
            <a:avLst/>
          </a:prstGeom>
        </p:spPr>
        <p:txBody>
          <a:bodyPr lIns="0" tIns="0" rIns="0" bIns="0" rtlCol="0" anchor="t">
            <a:spAutoFit/>
          </a:bodyPr>
          <a:lstStyle/>
          <a:p>
            <a:pPr algn="just">
              <a:lnSpc>
                <a:spcPts val="2990"/>
              </a:lnSpc>
            </a:pPr>
            <a:endParaRPr sz="2400" dirty="0">
              <a:latin typeface="Times New Roman" panose="02020603050405020304" pitchFamily="18" charset="0"/>
              <a:cs typeface="Times New Roman" panose="02020603050405020304" pitchFamily="18" charset="0"/>
            </a:endParaRPr>
          </a:p>
          <a:p>
            <a:pPr marL="496571" lvl="1" indent="-248285" algn="just">
              <a:lnSpc>
                <a:spcPts val="2990"/>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We are focusing on E Payments. With the help of our proposed system.</a:t>
            </a:r>
          </a:p>
          <a:p>
            <a:pPr marL="496571" lvl="1" indent="-248285" algn="just">
              <a:lnSpc>
                <a:spcPts val="2990"/>
              </a:lnSpc>
              <a:buFont typeface="Arial"/>
              <a:buChar char="•"/>
            </a:pPr>
            <a:endParaRPr lang="en-US" sz="2400" dirty="0">
              <a:solidFill>
                <a:srgbClr val="2FC2FE"/>
              </a:solidFill>
              <a:latin typeface="Times New Roman" panose="02020603050405020304" pitchFamily="18" charset="0"/>
              <a:cs typeface="Times New Roman" panose="02020603050405020304" pitchFamily="18" charset="0"/>
            </a:endParaRPr>
          </a:p>
          <a:p>
            <a:pPr marL="496571" lvl="1" indent="-248285" algn="just">
              <a:lnSpc>
                <a:spcPts val="2990"/>
              </a:lnSpc>
              <a:buFont typeface="Arial"/>
              <a:buChar char="•"/>
            </a:pPr>
            <a:r>
              <a:rPr lang="en-US" sz="2400" dirty="0">
                <a:solidFill>
                  <a:srgbClr val="2FC2FE"/>
                </a:solidFill>
                <a:latin typeface="Times New Roman" panose="02020603050405020304" pitchFamily="18" charset="0"/>
                <a:cs typeface="Times New Roman" panose="02020603050405020304" pitchFamily="18" charset="0"/>
              </a:rPr>
              <a:t> Fee can be paid easily and without waiting in queues for Long.</a:t>
            </a:r>
          </a:p>
        </p:txBody>
      </p:sp>
      <p:sp>
        <p:nvSpPr>
          <p:cNvPr id="9"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19</a:t>
            </a:fld>
            <a:endParaRPr lang="en-US"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462791" y="8139523"/>
            <a:ext cx="13362418" cy="1118777"/>
            <a:chOff x="0" y="0"/>
            <a:chExt cx="17816557" cy="1491703"/>
          </a:xfrm>
        </p:grpSpPr>
        <p:grpSp>
          <p:nvGrpSpPr>
            <p:cNvPr id="3" name="Group 3"/>
            <p:cNvGrpSpPr/>
            <p:nvPr/>
          </p:nvGrpSpPr>
          <p:grpSpPr>
            <a:xfrm>
              <a:off x="0" y="0"/>
              <a:ext cx="17816557" cy="1491703"/>
              <a:chOff x="0" y="0"/>
              <a:chExt cx="4853947" cy="406400"/>
            </a:xfrm>
          </p:grpSpPr>
          <p:sp>
            <p:nvSpPr>
              <p:cNvPr id="4" name="Freeform 4"/>
              <p:cNvSpPr/>
              <p:nvPr/>
            </p:nvSpPr>
            <p:spPr>
              <a:xfrm>
                <a:off x="17780" y="22860"/>
                <a:ext cx="4828547" cy="360680"/>
              </a:xfrm>
              <a:custGeom>
                <a:avLst/>
                <a:gdLst/>
                <a:ahLst/>
                <a:cxnLst/>
                <a:rect l="l" t="t" r="r" b="b"/>
                <a:pathLst>
                  <a:path w="4828547" h="360680">
                    <a:moveTo>
                      <a:pt x="4828547" y="180340"/>
                    </a:moveTo>
                    <a:cubicBezTo>
                      <a:pt x="4828547" y="81280"/>
                      <a:pt x="4748538" y="0"/>
                      <a:pt x="4648208" y="0"/>
                    </a:cubicBezTo>
                    <a:lnTo>
                      <a:pt x="172720" y="0"/>
                    </a:lnTo>
                    <a:lnTo>
                      <a:pt x="172720" y="1270"/>
                    </a:lnTo>
                    <a:cubicBezTo>
                      <a:pt x="76200" y="5080"/>
                      <a:pt x="0" y="83820"/>
                      <a:pt x="0" y="180340"/>
                    </a:cubicBezTo>
                    <a:cubicBezTo>
                      <a:pt x="0" y="276860"/>
                      <a:pt x="77470" y="355600"/>
                      <a:pt x="172720" y="359410"/>
                    </a:cubicBezTo>
                    <a:lnTo>
                      <a:pt x="172720" y="360680"/>
                    </a:lnTo>
                    <a:lnTo>
                      <a:pt x="4648207" y="360680"/>
                    </a:lnTo>
                    <a:cubicBezTo>
                      <a:pt x="4747268" y="360680"/>
                      <a:pt x="4828547" y="279400"/>
                      <a:pt x="4828547" y="180340"/>
                    </a:cubicBezTo>
                    <a:close/>
                  </a:path>
                </a:pathLst>
              </a:custGeom>
              <a:solidFill>
                <a:srgbClr val="2FC2FE"/>
              </a:solidFill>
            </p:spPr>
          </p:sp>
        </p:grpSp>
        <p:sp>
          <p:nvSpPr>
            <p:cNvPr id="5" name="TextBox 5"/>
            <p:cNvSpPr txBox="1"/>
            <p:nvPr/>
          </p:nvSpPr>
          <p:spPr>
            <a:xfrm>
              <a:off x="995137" y="416921"/>
              <a:ext cx="15604200" cy="593411"/>
            </a:xfrm>
            <a:prstGeom prst="rect">
              <a:avLst/>
            </a:prstGeom>
          </p:spPr>
          <p:txBody>
            <a:bodyPr lIns="0" tIns="0" rIns="0" bIns="0" rtlCol="0" anchor="t">
              <a:spAutoFit/>
            </a:bodyPr>
            <a:lstStyle/>
            <a:p>
              <a:pPr algn="ctr">
                <a:lnSpc>
                  <a:spcPts val="3779"/>
                </a:lnSpc>
              </a:pPr>
              <a:r>
                <a:rPr lang="en-US" sz="2699" spc="2159" dirty="0">
                  <a:solidFill>
                    <a:srgbClr val="FFFFFF"/>
                  </a:solidFill>
                  <a:latin typeface="Public Sans Bold"/>
                </a:rPr>
                <a:t> Pay Fee On One Click</a:t>
              </a:r>
            </a:p>
          </p:txBody>
        </p:sp>
      </p:grpSp>
      <p:pic>
        <p:nvPicPr>
          <p:cNvPr id="6" name="Picture 6"/>
          <p:cNvPicPr>
            <a:picLocks noChangeAspect="1"/>
          </p:cNvPicPr>
          <p:nvPr/>
        </p:nvPicPr>
        <p:blipFill>
          <a:blip r:embed="rId2"/>
          <a:srcRect/>
          <a:stretch>
            <a:fillRect/>
          </a:stretch>
        </p:blipFill>
        <p:spPr>
          <a:xfrm>
            <a:off x="7546419" y="540019"/>
            <a:ext cx="3028599" cy="3028599"/>
          </a:xfrm>
          <a:prstGeom prst="rect">
            <a:avLst/>
          </a:prstGeom>
        </p:spPr>
      </p:pic>
      <p:grpSp>
        <p:nvGrpSpPr>
          <p:cNvPr id="8" name="Group 8"/>
          <p:cNvGrpSpPr/>
          <p:nvPr/>
        </p:nvGrpSpPr>
        <p:grpSpPr>
          <a:xfrm>
            <a:off x="2259547" y="4848782"/>
            <a:ext cx="13768906" cy="3290740"/>
            <a:chOff x="0" y="0"/>
            <a:chExt cx="18358541" cy="4387654"/>
          </a:xfrm>
        </p:grpSpPr>
        <p:sp>
          <p:nvSpPr>
            <p:cNvPr id="9" name="TextBox 9"/>
            <p:cNvSpPr txBox="1"/>
            <p:nvPr/>
          </p:nvSpPr>
          <p:spPr>
            <a:xfrm>
              <a:off x="0" y="1736529"/>
              <a:ext cx="18358541" cy="2651125"/>
            </a:xfrm>
            <a:prstGeom prst="rect">
              <a:avLst/>
            </a:prstGeom>
          </p:spPr>
          <p:txBody>
            <a:bodyPr lIns="0" tIns="0" rIns="0" bIns="0" rtlCol="0" anchor="t">
              <a:spAutoFit/>
            </a:bodyPr>
            <a:lstStyle/>
            <a:p>
              <a:pPr>
                <a:lnSpc>
                  <a:spcPts val="15619"/>
                </a:lnSpc>
              </a:pPr>
              <a:r>
                <a:rPr lang="en-US" sz="13016" dirty="0">
                  <a:solidFill>
                    <a:srgbClr val="292929"/>
                  </a:solidFill>
                  <a:latin typeface="Caladea Bold"/>
                </a:rPr>
                <a:t>NUML E PAYMENT</a:t>
              </a:r>
            </a:p>
          </p:txBody>
        </p:sp>
        <p:sp>
          <p:nvSpPr>
            <p:cNvPr id="10" name="TextBox 10"/>
            <p:cNvSpPr txBox="1"/>
            <p:nvPr/>
          </p:nvSpPr>
          <p:spPr>
            <a:xfrm>
              <a:off x="0" y="-76200"/>
              <a:ext cx="11610319" cy="805180"/>
            </a:xfrm>
            <a:prstGeom prst="rect">
              <a:avLst/>
            </a:prstGeom>
          </p:spPr>
          <p:txBody>
            <a:bodyPr lIns="0" tIns="0" rIns="0" bIns="0" rtlCol="0" anchor="t">
              <a:spAutoFit/>
            </a:bodyPr>
            <a:lstStyle/>
            <a:p>
              <a:pPr>
                <a:lnSpc>
                  <a:spcPts val="5040"/>
                </a:lnSpc>
              </a:pPr>
              <a:endParaRPr/>
            </a:p>
          </p:txBody>
        </p:sp>
      </p:grpSp>
      <p:sp>
        <p:nvSpPr>
          <p:cNvPr id="11" name="TextBox 11"/>
          <p:cNvSpPr txBox="1"/>
          <p:nvPr/>
        </p:nvSpPr>
        <p:spPr>
          <a:xfrm>
            <a:off x="4579888" y="1529247"/>
            <a:ext cx="9147274" cy="3616375"/>
          </a:xfrm>
          <a:prstGeom prst="rect">
            <a:avLst/>
          </a:prstGeom>
        </p:spPr>
        <p:txBody>
          <a:bodyPr lIns="0" tIns="0" rIns="0" bIns="0" rtlCol="0" anchor="t">
            <a:spAutoFit/>
          </a:bodyPr>
          <a:lstStyle/>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r>
              <a:rPr lang="en-US" sz="3600" dirty="0">
                <a:solidFill>
                  <a:srgbClr val="000000"/>
                </a:solidFill>
                <a:latin typeface="Public Sans Bold"/>
              </a:rPr>
              <a:t>National University of Modern Languages,</a:t>
            </a:r>
          </a:p>
        </p:txBody>
      </p:sp>
      <p:sp>
        <p:nvSpPr>
          <p:cNvPr id="12" name="TextBox 12"/>
          <p:cNvSpPr txBox="1"/>
          <p:nvPr/>
        </p:nvSpPr>
        <p:spPr>
          <a:xfrm>
            <a:off x="8004944" y="2228427"/>
            <a:ext cx="2278112" cy="3616375"/>
          </a:xfrm>
          <a:prstGeom prst="rect">
            <a:avLst/>
          </a:prstGeom>
        </p:spPr>
        <p:txBody>
          <a:bodyPr lIns="0" tIns="0" rIns="0" bIns="0" rtlCol="0" anchor="t">
            <a:spAutoFit/>
          </a:bodyPr>
          <a:lstStyle/>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endParaRPr lang="en-US" sz="3600" dirty="0">
              <a:solidFill>
                <a:srgbClr val="000000"/>
              </a:solidFill>
              <a:latin typeface="Public Sans Bold"/>
            </a:endParaRPr>
          </a:p>
          <a:p>
            <a:pPr algn="ctr">
              <a:lnSpc>
                <a:spcPts val="4680"/>
              </a:lnSpc>
              <a:spcBef>
                <a:spcPct val="0"/>
              </a:spcBef>
            </a:pPr>
            <a:r>
              <a:rPr lang="en-US" sz="3600" dirty="0">
                <a:solidFill>
                  <a:srgbClr val="000000"/>
                </a:solidFill>
                <a:latin typeface="Public Sans Bold"/>
              </a:rPr>
              <a:t>Islamabad</a:t>
            </a:r>
          </a:p>
        </p:txBody>
      </p:sp>
      <p:sp>
        <p:nvSpPr>
          <p:cNvPr id="16"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2</a:t>
            </a:fld>
            <a:endParaRPr 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1986" y="0"/>
            <a:ext cx="19311972" cy="2478117"/>
            <a:chOff x="0" y="0"/>
            <a:chExt cx="5086281" cy="652673"/>
          </a:xfrm>
        </p:grpSpPr>
        <p:sp>
          <p:nvSpPr>
            <p:cNvPr id="3" name="Freeform 3"/>
            <p:cNvSpPr/>
            <p:nvPr/>
          </p:nvSpPr>
          <p:spPr>
            <a:xfrm>
              <a:off x="0" y="0"/>
              <a:ext cx="5086281" cy="652673"/>
            </a:xfrm>
            <a:custGeom>
              <a:avLst/>
              <a:gdLst/>
              <a:ahLst/>
              <a:cxnLst/>
              <a:rect l="l" t="t" r="r" b="b"/>
              <a:pathLst>
                <a:path w="5086281" h="652673">
                  <a:moveTo>
                    <a:pt x="0" y="0"/>
                  </a:moveTo>
                  <a:lnTo>
                    <a:pt x="5086281" y="0"/>
                  </a:lnTo>
                  <a:lnTo>
                    <a:pt x="5086281" y="652673"/>
                  </a:lnTo>
                  <a:lnTo>
                    <a:pt x="0" y="652673"/>
                  </a:lnTo>
                  <a:close/>
                </a:path>
              </a:pathLst>
            </a:custGeom>
            <a:solidFill>
              <a:srgbClr val="2FC2F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grpSp>
        <p:nvGrpSpPr>
          <p:cNvPr id="5" name="Group 5"/>
          <p:cNvGrpSpPr/>
          <p:nvPr/>
        </p:nvGrpSpPr>
        <p:grpSpPr>
          <a:xfrm>
            <a:off x="1187564" y="4382049"/>
            <a:ext cx="3709457" cy="1161818"/>
            <a:chOff x="0" y="0"/>
            <a:chExt cx="2521067" cy="789609"/>
          </a:xfrm>
        </p:grpSpPr>
        <p:sp>
          <p:nvSpPr>
            <p:cNvPr id="6" name="Freeform 6"/>
            <p:cNvSpPr/>
            <p:nvPr/>
          </p:nvSpPr>
          <p:spPr>
            <a:xfrm>
              <a:off x="0" y="0"/>
              <a:ext cx="2521067" cy="789609"/>
            </a:xfrm>
            <a:custGeom>
              <a:avLst/>
              <a:gdLst/>
              <a:ahLst/>
              <a:cxnLst/>
              <a:rect l="l" t="t" r="r" b="b"/>
              <a:pathLst>
                <a:path w="2521067" h="789609">
                  <a:moveTo>
                    <a:pt x="2396607" y="789609"/>
                  </a:moveTo>
                  <a:lnTo>
                    <a:pt x="124460" y="789609"/>
                  </a:lnTo>
                  <a:cubicBezTo>
                    <a:pt x="55880" y="789609"/>
                    <a:pt x="0" y="733729"/>
                    <a:pt x="0" y="665149"/>
                  </a:cubicBezTo>
                  <a:lnTo>
                    <a:pt x="0" y="124460"/>
                  </a:lnTo>
                  <a:cubicBezTo>
                    <a:pt x="0" y="55880"/>
                    <a:pt x="55880" y="0"/>
                    <a:pt x="124460" y="0"/>
                  </a:cubicBezTo>
                  <a:lnTo>
                    <a:pt x="2396607" y="0"/>
                  </a:lnTo>
                  <a:cubicBezTo>
                    <a:pt x="2465187" y="0"/>
                    <a:pt x="2521067" y="55880"/>
                    <a:pt x="2521067" y="124460"/>
                  </a:cubicBezTo>
                  <a:lnTo>
                    <a:pt x="2521067" y="665149"/>
                  </a:lnTo>
                  <a:cubicBezTo>
                    <a:pt x="2521067" y="733729"/>
                    <a:pt x="2465187" y="789609"/>
                    <a:pt x="2396607" y="789609"/>
                  </a:cubicBezTo>
                  <a:close/>
                </a:path>
              </a:pathLst>
            </a:custGeom>
            <a:solidFill>
              <a:srgbClr val="EDF0F2"/>
            </a:solidFill>
          </p:spPr>
        </p:sp>
      </p:grpSp>
      <p:grpSp>
        <p:nvGrpSpPr>
          <p:cNvPr id="7" name="Group 7"/>
          <p:cNvGrpSpPr/>
          <p:nvPr/>
        </p:nvGrpSpPr>
        <p:grpSpPr>
          <a:xfrm>
            <a:off x="1199976" y="3354276"/>
            <a:ext cx="3709457" cy="661968"/>
            <a:chOff x="0" y="0"/>
            <a:chExt cx="2277336" cy="406400"/>
          </a:xfrm>
        </p:grpSpPr>
        <p:sp>
          <p:nvSpPr>
            <p:cNvPr id="8" name="Freeform 8"/>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2FC2FE"/>
            </a:solidFill>
          </p:spPr>
        </p:sp>
      </p:grpSp>
      <p:grpSp>
        <p:nvGrpSpPr>
          <p:cNvPr id="9" name="Group 9"/>
          <p:cNvGrpSpPr/>
          <p:nvPr/>
        </p:nvGrpSpPr>
        <p:grpSpPr>
          <a:xfrm>
            <a:off x="5260637" y="3354276"/>
            <a:ext cx="3709457" cy="661968"/>
            <a:chOff x="0" y="0"/>
            <a:chExt cx="2277336" cy="406400"/>
          </a:xfrm>
        </p:grpSpPr>
        <p:sp>
          <p:nvSpPr>
            <p:cNvPr id="10" name="Freeform 10"/>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2FC2FE"/>
            </a:solidFill>
          </p:spPr>
        </p:sp>
      </p:grpSp>
      <p:grpSp>
        <p:nvGrpSpPr>
          <p:cNvPr id="11" name="Group 11"/>
          <p:cNvGrpSpPr/>
          <p:nvPr/>
        </p:nvGrpSpPr>
        <p:grpSpPr>
          <a:xfrm>
            <a:off x="5260637" y="4417818"/>
            <a:ext cx="3709457" cy="1161818"/>
            <a:chOff x="0" y="0"/>
            <a:chExt cx="2521067" cy="789609"/>
          </a:xfrm>
        </p:grpSpPr>
        <p:sp>
          <p:nvSpPr>
            <p:cNvPr id="12" name="Freeform 12"/>
            <p:cNvSpPr/>
            <p:nvPr/>
          </p:nvSpPr>
          <p:spPr>
            <a:xfrm>
              <a:off x="0" y="0"/>
              <a:ext cx="2521067" cy="789609"/>
            </a:xfrm>
            <a:custGeom>
              <a:avLst/>
              <a:gdLst/>
              <a:ahLst/>
              <a:cxnLst/>
              <a:rect l="l" t="t" r="r" b="b"/>
              <a:pathLst>
                <a:path w="2521067" h="789609">
                  <a:moveTo>
                    <a:pt x="2396607" y="789609"/>
                  </a:moveTo>
                  <a:lnTo>
                    <a:pt x="124460" y="789609"/>
                  </a:lnTo>
                  <a:cubicBezTo>
                    <a:pt x="55880" y="789609"/>
                    <a:pt x="0" y="733729"/>
                    <a:pt x="0" y="665149"/>
                  </a:cubicBezTo>
                  <a:lnTo>
                    <a:pt x="0" y="124460"/>
                  </a:lnTo>
                  <a:cubicBezTo>
                    <a:pt x="0" y="55880"/>
                    <a:pt x="55880" y="0"/>
                    <a:pt x="124460" y="0"/>
                  </a:cubicBezTo>
                  <a:lnTo>
                    <a:pt x="2396607" y="0"/>
                  </a:lnTo>
                  <a:cubicBezTo>
                    <a:pt x="2465187" y="0"/>
                    <a:pt x="2521067" y="55880"/>
                    <a:pt x="2521067" y="124460"/>
                  </a:cubicBezTo>
                  <a:lnTo>
                    <a:pt x="2521067" y="665149"/>
                  </a:lnTo>
                  <a:cubicBezTo>
                    <a:pt x="2521067" y="733729"/>
                    <a:pt x="2465187" y="789609"/>
                    <a:pt x="2396607" y="789609"/>
                  </a:cubicBezTo>
                  <a:close/>
                </a:path>
              </a:pathLst>
            </a:custGeom>
            <a:solidFill>
              <a:srgbClr val="EDF0F2"/>
            </a:solidFill>
          </p:spPr>
        </p:sp>
      </p:grpSp>
      <p:grpSp>
        <p:nvGrpSpPr>
          <p:cNvPr id="13" name="Group 13"/>
          <p:cNvGrpSpPr/>
          <p:nvPr/>
        </p:nvGrpSpPr>
        <p:grpSpPr>
          <a:xfrm>
            <a:off x="9317907" y="4501966"/>
            <a:ext cx="3709457" cy="1161818"/>
            <a:chOff x="0" y="0"/>
            <a:chExt cx="2521067" cy="789609"/>
          </a:xfrm>
        </p:grpSpPr>
        <p:sp>
          <p:nvSpPr>
            <p:cNvPr id="14" name="Freeform 14"/>
            <p:cNvSpPr/>
            <p:nvPr/>
          </p:nvSpPr>
          <p:spPr>
            <a:xfrm>
              <a:off x="0" y="0"/>
              <a:ext cx="2521067" cy="789609"/>
            </a:xfrm>
            <a:custGeom>
              <a:avLst/>
              <a:gdLst/>
              <a:ahLst/>
              <a:cxnLst/>
              <a:rect l="l" t="t" r="r" b="b"/>
              <a:pathLst>
                <a:path w="2521067" h="789609">
                  <a:moveTo>
                    <a:pt x="2396607" y="789609"/>
                  </a:moveTo>
                  <a:lnTo>
                    <a:pt x="124460" y="789609"/>
                  </a:lnTo>
                  <a:cubicBezTo>
                    <a:pt x="55880" y="789609"/>
                    <a:pt x="0" y="733729"/>
                    <a:pt x="0" y="665149"/>
                  </a:cubicBezTo>
                  <a:lnTo>
                    <a:pt x="0" y="124460"/>
                  </a:lnTo>
                  <a:cubicBezTo>
                    <a:pt x="0" y="55880"/>
                    <a:pt x="55880" y="0"/>
                    <a:pt x="124460" y="0"/>
                  </a:cubicBezTo>
                  <a:lnTo>
                    <a:pt x="2396607" y="0"/>
                  </a:lnTo>
                  <a:cubicBezTo>
                    <a:pt x="2465187" y="0"/>
                    <a:pt x="2521067" y="55880"/>
                    <a:pt x="2521067" y="124460"/>
                  </a:cubicBezTo>
                  <a:lnTo>
                    <a:pt x="2521067" y="665149"/>
                  </a:lnTo>
                  <a:cubicBezTo>
                    <a:pt x="2521067" y="733729"/>
                    <a:pt x="2465187" y="789609"/>
                    <a:pt x="2396607" y="789609"/>
                  </a:cubicBezTo>
                  <a:close/>
                </a:path>
              </a:pathLst>
            </a:custGeom>
            <a:solidFill>
              <a:srgbClr val="EDF0F2"/>
            </a:solidFill>
          </p:spPr>
        </p:sp>
      </p:grpSp>
      <p:grpSp>
        <p:nvGrpSpPr>
          <p:cNvPr id="15" name="Group 15"/>
          <p:cNvGrpSpPr/>
          <p:nvPr/>
        </p:nvGrpSpPr>
        <p:grpSpPr>
          <a:xfrm>
            <a:off x="9317907" y="3438424"/>
            <a:ext cx="3709457" cy="661968"/>
            <a:chOff x="0" y="0"/>
            <a:chExt cx="2277336" cy="406400"/>
          </a:xfrm>
        </p:grpSpPr>
        <p:sp>
          <p:nvSpPr>
            <p:cNvPr id="16" name="Freeform 16"/>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2FC2FE"/>
            </a:solidFill>
          </p:spPr>
        </p:sp>
      </p:grpSp>
      <p:grpSp>
        <p:nvGrpSpPr>
          <p:cNvPr id="17" name="Group 17"/>
          <p:cNvGrpSpPr/>
          <p:nvPr/>
        </p:nvGrpSpPr>
        <p:grpSpPr>
          <a:xfrm>
            <a:off x="13378567" y="3438424"/>
            <a:ext cx="3709457" cy="661968"/>
            <a:chOff x="0" y="0"/>
            <a:chExt cx="2277336" cy="406400"/>
          </a:xfrm>
        </p:grpSpPr>
        <p:sp>
          <p:nvSpPr>
            <p:cNvPr id="18" name="Freeform 18"/>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2FC2FE"/>
            </a:solidFill>
          </p:spPr>
        </p:sp>
      </p:grpSp>
      <p:grpSp>
        <p:nvGrpSpPr>
          <p:cNvPr id="19" name="Group 19"/>
          <p:cNvGrpSpPr/>
          <p:nvPr/>
        </p:nvGrpSpPr>
        <p:grpSpPr>
          <a:xfrm>
            <a:off x="13378567" y="4501966"/>
            <a:ext cx="3709457" cy="1161818"/>
            <a:chOff x="0" y="0"/>
            <a:chExt cx="2521067" cy="789609"/>
          </a:xfrm>
        </p:grpSpPr>
        <p:sp>
          <p:nvSpPr>
            <p:cNvPr id="20" name="Freeform 20"/>
            <p:cNvSpPr/>
            <p:nvPr/>
          </p:nvSpPr>
          <p:spPr>
            <a:xfrm>
              <a:off x="0" y="0"/>
              <a:ext cx="2521067" cy="789609"/>
            </a:xfrm>
            <a:custGeom>
              <a:avLst/>
              <a:gdLst/>
              <a:ahLst/>
              <a:cxnLst/>
              <a:rect l="l" t="t" r="r" b="b"/>
              <a:pathLst>
                <a:path w="2521067" h="789609">
                  <a:moveTo>
                    <a:pt x="2396607" y="789609"/>
                  </a:moveTo>
                  <a:lnTo>
                    <a:pt x="124460" y="789609"/>
                  </a:lnTo>
                  <a:cubicBezTo>
                    <a:pt x="55880" y="789609"/>
                    <a:pt x="0" y="733729"/>
                    <a:pt x="0" y="665149"/>
                  </a:cubicBezTo>
                  <a:lnTo>
                    <a:pt x="0" y="124460"/>
                  </a:lnTo>
                  <a:cubicBezTo>
                    <a:pt x="0" y="55880"/>
                    <a:pt x="55880" y="0"/>
                    <a:pt x="124460" y="0"/>
                  </a:cubicBezTo>
                  <a:lnTo>
                    <a:pt x="2396607" y="0"/>
                  </a:lnTo>
                  <a:cubicBezTo>
                    <a:pt x="2465187" y="0"/>
                    <a:pt x="2521067" y="55880"/>
                    <a:pt x="2521067" y="124460"/>
                  </a:cubicBezTo>
                  <a:lnTo>
                    <a:pt x="2521067" y="665149"/>
                  </a:lnTo>
                  <a:cubicBezTo>
                    <a:pt x="2521067" y="733729"/>
                    <a:pt x="2465187" y="789609"/>
                    <a:pt x="2396607" y="789609"/>
                  </a:cubicBezTo>
                  <a:close/>
                </a:path>
              </a:pathLst>
            </a:custGeom>
            <a:solidFill>
              <a:srgbClr val="EDF0F2"/>
            </a:solidFill>
          </p:spPr>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75118" y="6880637"/>
            <a:ext cx="2684182" cy="2415763"/>
          </a:xfrm>
          <a:prstGeom prst="rect">
            <a:avLst/>
          </a:prstGeom>
        </p:spPr>
      </p:pic>
      <p:sp>
        <p:nvSpPr>
          <p:cNvPr id="26" name="TextBox 26"/>
          <p:cNvSpPr txBox="1"/>
          <p:nvPr/>
        </p:nvSpPr>
        <p:spPr>
          <a:xfrm>
            <a:off x="676710" y="577071"/>
            <a:ext cx="9939250" cy="1314450"/>
          </a:xfrm>
          <a:prstGeom prst="rect">
            <a:avLst/>
          </a:prstGeom>
        </p:spPr>
        <p:txBody>
          <a:bodyPr lIns="0" tIns="0" rIns="0" bIns="0" rtlCol="0" anchor="t">
            <a:spAutoFit/>
          </a:bodyPr>
          <a:lstStyle/>
          <a:p>
            <a:pPr>
              <a:lnSpc>
                <a:spcPts val="10320"/>
              </a:lnSpc>
            </a:pPr>
            <a:r>
              <a:rPr lang="en-US" sz="8600">
                <a:solidFill>
                  <a:srgbClr val="F6F6F6"/>
                </a:solidFill>
                <a:latin typeface="Caladea Bold"/>
              </a:rPr>
              <a:t>Tools &amp; Technology</a:t>
            </a:r>
          </a:p>
        </p:txBody>
      </p:sp>
      <p:sp>
        <p:nvSpPr>
          <p:cNvPr id="27" name="TextBox 27"/>
          <p:cNvSpPr txBox="1"/>
          <p:nvPr/>
        </p:nvSpPr>
        <p:spPr>
          <a:xfrm>
            <a:off x="1511341" y="3352699"/>
            <a:ext cx="3148279" cy="577466"/>
          </a:xfrm>
          <a:prstGeom prst="rect">
            <a:avLst/>
          </a:prstGeom>
        </p:spPr>
        <p:txBody>
          <a:bodyPr lIns="0" tIns="0" rIns="0" bIns="0" rtlCol="0" anchor="t">
            <a:spAutoFit/>
          </a:bodyPr>
          <a:lstStyle/>
          <a:p>
            <a:pPr algn="ctr">
              <a:lnSpc>
                <a:spcPts val="4947"/>
              </a:lnSpc>
              <a:spcBef>
                <a:spcPct val="0"/>
              </a:spcBef>
            </a:pPr>
            <a:r>
              <a:rPr lang="en-US" sz="3600" b="1" dirty="0">
                <a:solidFill>
                  <a:srgbClr val="F6F6F6"/>
                </a:solidFill>
                <a:latin typeface="Times New Roman" panose="02020603050405020304" pitchFamily="18" charset="0"/>
                <a:cs typeface="Times New Roman" panose="02020603050405020304" pitchFamily="18" charset="0"/>
              </a:rPr>
              <a:t>Mobile App</a:t>
            </a:r>
          </a:p>
        </p:txBody>
      </p:sp>
      <p:sp>
        <p:nvSpPr>
          <p:cNvPr id="28" name="TextBox 28"/>
          <p:cNvSpPr txBox="1"/>
          <p:nvPr/>
        </p:nvSpPr>
        <p:spPr>
          <a:xfrm>
            <a:off x="1511341" y="4629534"/>
            <a:ext cx="2836273" cy="596317"/>
          </a:xfrm>
          <a:prstGeom prst="rect">
            <a:avLst/>
          </a:prstGeom>
        </p:spPr>
        <p:txBody>
          <a:bodyPr wrap="square" lIns="0" tIns="0" rIns="0" bIns="0" rtlCol="0" anchor="t">
            <a:spAutoFit/>
          </a:bodyPr>
          <a:lstStyle/>
          <a:p>
            <a:pPr algn="ctr">
              <a:lnSpc>
                <a:spcPts val="5192"/>
              </a:lnSpc>
            </a:pPr>
            <a:r>
              <a:rPr lang="en-US" sz="3200" dirty="0">
                <a:solidFill>
                  <a:srgbClr val="00B0F0"/>
                </a:solidFill>
                <a:latin typeface="Times New Roman" panose="02020603050405020304" pitchFamily="18" charset="0"/>
                <a:cs typeface="Times New Roman" panose="02020603050405020304" pitchFamily="18" charset="0"/>
              </a:rPr>
              <a:t>Java</a:t>
            </a:r>
          </a:p>
        </p:txBody>
      </p:sp>
      <p:sp>
        <p:nvSpPr>
          <p:cNvPr id="29" name="TextBox 29"/>
          <p:cNvSpPr txBox="1"/>
          <p:nvPr/>
        </p:nvSpPr>
        <p:spPr>
          <a:xfrm>
            <a:off x="5541225" y="3352699"/>
            <a:ext cx="3148279" cy="628377"/>
          </a:xfrm>
          <a:prstGeom prst="rect">
            <a:avLst/>
          </a:prstGeom>
        </p:spPr>
        <p:txBody>
          <a:bodyPr lIns="0" tIns="0" rIns="0" bIns="0" rtlCol="0" anchor="t">
            <a:spAutoFit/>
          </a:bodyPr>
          <a:lstStyle/>
          <a:p>
            <a:pPr algn="ctr">
              <a:lnSpc>
                <a:spcPts val="4947"/>
              </a:lnSpc>
              <a:spcBef>
                <a:spcPct val="0"/>
              </a:spcBef>
            </a:pPr>
            <a:r>
              <a:rPr lang="en-US" sz="3600" b="1" dirty="0">
                <a:solidFill>
                  <a:srgbClr val="F6F6F6"/>
                </a:solidFill>
                <a:latin typeface="Times New Roman" panose="02020603050405020304" pitchFamily="18" charset="0"/>
                <a:cs typeface="Times New Roman" panose="02020603050405020304" pitchFamily="18" charset="0"/>
              </a:rPr>
              <a:t>Website</a:t>
            </a:r>
            <a:r>
              <a:rPr lang="en-US" sz="3533" dirty="0">
                <a:solidFill>
                  <a:srgbClr val="F6F6F6"/>
                </a:solidFill>
                <a:latin typeface="Caladea Bold"/>
              </a:rPr>
              <a:t> </a:t>
            </a:r>
          </a:p>
        </p:txBody>
      </p:sp>
      <p:sp>
        <p:nvSpPr>
          <p:cNvPr id="30" name="TextBox 30"/>
          <p:cNvSpPr txBox="1"/>
          <p:nvPr/>
        </p:nvSpPr>
        <p:spPr>
          <a:xfrm>
            <a:off x="9629272" y="3436848"/>
            <a:ext cx="3148279" cy="591700"/>
          </a:xfrm>
          <a:prstGeom prst="rect">
            <a:avLst/>
          </a:prstGeom>
        </p:spPr>
        <p:txBody>
          <a:bodyPr lIns="0" tIns="0" rIns="0" bIns="0" rtlCol="0" anchor="t">
            <a:spAutoFit/>
          </a:bodyPr>
          <a:lstStyle/>
          <a:p>
            <a:pPr algn="ctr">
              <a:lnSpc>
                <a:spcPts val="4947"/>
              </a:lnSpc>
              <a:spcBef>
                <a:spcPct val="0"/>
              </a:spcBef>
            </a:pPr>
            <a:r>
              <a:rPr lang="en-US" sz="3600" b="1" dirty="0">
                <a:solidFill>
                  <a:srgbClr val="F6F6F6"/>
                </a:solidFill>
                <a:latin typeface="Times New Roman" panose="02020603050405020304" pitchFamily="18" charset="0"/>
                <a:cs typeface="Times New Roman" panose="02020603050405020304" pitchFamily="18" charset="0"/>
              </a:rPr>
              <a:t>Backend</a:t>
            </a:r>
          </a:p>
        </p:txBody>
      </p:sp>
      <p:sp>
        <p:nvSpPr>
          <p:cNvPr id="32" name="TextBox 32"/>
          <p:cNvSpPr txBox="1"/>
          <p:nvPr/>
        </p:nvSpPr>
        <p:spPr>
          <a:xfrm>
            <a:off x="13659156" y="3436848"/>
            <a:ext cx="3148279" cy="591700"/>
          </a:xfrm>
          <a:prstGeom prst="rect">
            <a:avLst/>
          </a:prstGeom>
        </p:spPr>
        <p:txBody>
          <a:bodyPr lIns="0" tIns="0" rIns="0" bIns="0" rtlCol="0" anchor="t">
            <a:spAutoFit/>
          </a:bodyPr>
          <a:lstStyle/>
          <a:p>
            <a:pPr algn="ctr">
              <a:lnSpc>
                <a:spcPts val="4947"/>
              </a:lnSpc>
              <a:spcBef>
                <a:spcPct val="0"/>
              </a:spcBef>
            </a:pPr>
            <a:r>
              <a:rPr lang="en-US" sz="3600" b="1" dirty="0">
                <a:solidFill>
                  <a:srgbClr val="F6F6F6"/>
                </a:solidFill>
                <a:latin typeface="Times New Roman" panose="02020603050405020304" pitchFamily="18" charset="0"/>
                <a:cs typeface="Times New Roman" panose="02020603050405020304" pitchFamily="18" charset="0"/>
              </a:rPr>
              <a:t>Database</a:t>
            </a:r>
          </a:p>
        </p:txBody>
      </p:sp>
      <p:sp>
        <p:nvSpPr>
          <p:cNvPr id="33" name="Rectangle 32"/>
          <p:cNvSpPr/>
          <p:nvPr/>
        </p:nvSpPr>
        <p:spPr>
          <a:xfrm>
            <a:off x="5646335" y="4501966"/>
            <a:ext cx="2800665" cy="1077218"/>
          </a:xfrm>
          <a:prstGeom prst="rect">
            <a:avLst/>
          </a:prstGeom>
        </p:spPr>
        <p:txBody>
          <a:bodyPr wrap="square">
            <a:spAutoFit/>
          </a:bodyPr>
          <a:lstStyle/>
          <a:p>
            <a:r>
              <a:rPr lang="en-GB" sz="3200" dirty="0">
                <a:solidFill>
                  <a:srgbClr val="00B0F0"/>
                </a:solidFill>
                <a:latin typeface="Times New Roman" panose="02020603050405020304" pitchFamily="18" charset="0"/>
                <a:ea typeface="Calibri" panose="020F0502020204030204" pitchFamily="34" charset="0"/>
              </a:rPr>
              <a:t>Html, CSS, Bootstrap, JS</a:t>
            </a:r>
            <a:endParaRPr lang="en-US" sz="3200" dirty="0">
              <a:solidFill>
                <a:srgbClr val="00B0F0"/>
              </a:solidFill>
            </a:endParaRPr>
          </a:p>
        </p:txBody>
      </p:sp>
      <p:sp>
        <p:nvSpPr>
          <p:cNvPr id="34" name="Rectangle 33"/>
          <p:cNvSpPr/>
          <p:nvPr/>
        </p:nvSpPr>
        <p:spPr>
          <a:xfrm>
            <a:off x="9629272" y="4670570"/>
            <a:ext cx="3421759" cy="584775"/>
          </a:xfrm>
          <a:prstGeom prst="rect">
            <a:avLst/>
          </a:prstGeom>
        </p:spPr>
        <p:txBody>
          <a:bodyPr wrap="square">
            <a:spAutoFit/>
          </a:bodyPr>
          <a:lstStyle/>
          <a:p>
            <a:r>
              <a:rPr lang="en-GB" sz="3200" dirty="0">
                <a:solidFill>
                  <a:srgbClr val="00B0F0"/>
                </a:solidFill>
                <a:latin typeface="Times New Roman" panose="02020603050405020304" pitchFamily="18" charset="0"/>
                <a:ea typeface="Calibri" panose="020F0502020204030204" pitchFamily="34" charset="0"/>
              </a:rPr>
              <a:t>C#, Asp . net MVC</a:t>
            </a:r>
            <a:endParaRPr lang="en-US" sz="3200" dirty="0">
              <a:solidFill>
                <a:srgbClr val="00B0F0"/>
              </a:solidFill>
            </a:endParaRPr>
          </a:p>
        </p:txBody>
      </p:sp>
      <p:grpSp>
        <p:nvGrpSpPr>
          <p:cNvPr id="35" name="Group 7"/>
          <p:cNvGrpSpPr/>
          <p:nvPr/>
        </p:nvGrpSpPr>
        <p:grpSpPr>
          <a:xfrm>
            <a:off x="1230751" y="6549653"/>
            <a:ext cx="3709457" cy="661968"/>
            <a:chOff x="0" y="0"/>
            <a:chExt cx="2277336" cy="406400"/>
          </a:xfrm>
        </p:grpSpPr>
        <p:sp>
          <p:nvSpPr>
            <p:cNvPr id="36" name="Freeform 8"/>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2FC2FE"/>
            </a:solidFill>
          </p:spPr>
        </p:sp>
      </p:grpSp>
      <p:sp>
        <p:nvSpPr>
          <p:cNvPr id="37" name="Rectangle 36"/>
          <p:cNvSpPr/>
          <p:nvPr/>
        </p:nvSpPr>
        <p:spPr>
          <a:xfrm>
            <a:off x="1535409" y="6528055"/>
            <a:ext cx="2788136" cy="646331"/>
          </a:xfrm>
          <a:prstGeom prst="rect">
            <a:avLst/>
          </a:prstGeom>
        </p:spPr>
        <p:txBody>
          <a:bodyPr wrap="none">
            <a:spAutoFit/>
          </a:bodyPr>
          <a:lstStyle/>
          <a:p>
            <a:r>
              <a:rPr lang="en-GB" sz="3600" b="1" dirty="0">
                <a:solidFill>
                  <a:schemeClr val="bg1"/>
                </a:solidFill>
                <a:latin typeface="Times New Roman" panose="02020603050405020304" pitchFamily="18" charset="0"/>
                <a:ea typeface="Calibri" panose="020F0502020204030204" pitchFamily="34" charset="0"/>
              </a:rPr>
              <a:t>ETL Pipeline</a:t>
            </a:r>
            <a:endParaRPr lang="en-US" sz="3600" b="1" dirty="0">
              <a:solidFill>
                <a:schemeClr val="bg1"/>
              </a:solidFill>
            </a:endParaRPr>
          </a:p>
        </p:txBody>
      </p:sp>
      <p:grpSp>
        <p:nvGrpSpPr>
          <p:cNvPr id="38" name="Group 5"/>
          <p:cNvGrpSpPr/>
          <p:nvPr/>
        </p:nvGrpSpPr>
        <p:grpSpPr>
          <a:xfrm>
            <a:off x="1196568" y="7679000"/>
            <a:ext cx="3709457" cy="1161818"/>
            <a:chOff x="0" y="0"/>
            <a:chExt cx="2521067" cy="789609"/>
          </a:xfrm>
        </p:grpSpPr>
        <p:sp>
          <p:nvSpPr>
            <p:cNvPr id="39" name="Freeform 6"/>
            <p:cNvSpPr/>
            <p:nvPr/>
          </p:nvSpPr>
          <p:spPr>
            <a:xfrm>
              <a:off x="0" y="0"/>
              <a:ext cx="2521067" cy="789609"/>
            </a:xfrm>
            <a:custGeom>
              <a:avLst/>
              <a:gdLst/>
              <a:ahLst/>
              <a:cxnLst/>
              <a:rect l="l" t="t" r="r" b="b"/>
              <a:pathLst>
                <a:path w="2521067" h="789609">
                  <a:moveTo>
                    <a:pt x="2396607" y="789609"/>
                  </a:moveTo>
                  <a:lnTo>
                    <a:pt x="124460" y="789609"/>
                  </a:lnTo>
                  <a:cubicBezTo>
                    <a:pt x="55880" y="789609"/>
                    <a:pt x="0" y="733729"/>
                    <a:pt x="0" y="665149"/>
                  </a:cubicBezTo>
                  <a:lnTo>
                    <a:pt x="0" y="124460"/>
                  </a:lnTo>
                  <a:cubicBezTo>
                    <a:pt x="0" y="55880"/>
                    <a:pt x="55880" y="0"/>
                    <a:pt x="124460" y="0"/>
                  </a:cubicBezTo>
                  <a:lnTo>
                    <a:pt x="2396607" y="0"/>
                  </a:lnTo>
                  <a:cubicBezTo>
                    <a:pt x="2465187" y="0"/>
                    <a:pt x="2521067" y="55880"/>
                    <a:pt x="2521067" y="124460"/>
                  </a:cubicBezTo>
                  <a:lnTo>
                    <a:pt x="2521067" y="665149"/>
                  </a:lnTo>
                  <a:cubicBezTo>
                    <a:pt x="2521067" y="733729"/>
                    <a:pt x="2465187" y="789609"/>
                    <a:pt x="2396607" y="789609"/>
                  </a:cubicBezTo>
                  <a:close/>
                </a:path>
              </a:pathLst>
            </a:custGeom>
            <a:solidFill>
              <a:srgbClr val="EDF0F2"/>
            </a:solidFill>
          </p:spPr>
        </p:sp>
      </p:grpSp>
      <p:sp>
        <p:nvSpPr>
          <p:cNvPr id="40" name="Rectangle 39"/>
          <p:cNvSpPr/>
          <p:nvPr/>
        </p:nvSpPr>
        <p:spPr>
          <a:xfrm>
            <a:off x="1828800" y="7866186"/>
            <a:ext cx="2362200" cy="584775"/>
          </a:xfrm>
          <a:prstGeom prst="rect">
            <a:avLst/>
          </a:prstGeom>
        </p:spPr>
        <p:txBody>
          <a:bodyPr wrap="square">
            <a:spAutoFit/>
          </a:bodyPr>
          <a:lstStyle/>
          <a:p>
            <a:pPr algn="ctr"/>
            <a:r>
              <a:rPr lang="en-GB" sz="3200" dirty="0">
                <a:solidFill>
                  <a:srgbClr val="00B0F0"/>
                </a:solidFill>
                <a:latin typeface="Times New Roman" panose="02020603050405020304" pitchFamily="18" charset="0"/>
                <a:ea typeface="Calibri" panose="020F0502020204030204" pitchFamily="34" charset="0"/>
              </a:rPr>
              <a:t>Python</a:t>
            </a:r>
            <a:endParaRPr lang="en-US" sz="3200" dirty="0">
              <a:solidFill>
                <a:srgbClr val="00B0F0"/>
              </a:solidFill>
            </a:endParaRPr>
          </a:p>
        </p:txBody>
      </p:sp>
      <p:grpSp>
        <p:nvGrpSpPr>
          <p:cNvPr id="41" name="Group 7"/>
          <p:cNvGrpSpPr/>
          <p:nvPr/>
        </p:nvGrpSpPr>
        <p:grpSpPr>
          <a:xfrm>
            <a:off x="5248225" y="6528054"/>
            <a:ext cx="5572175" cy="723275"/>
            <a:chOff x="0" y="0"/>
            <a:chExt cx="2277336" cy="406400"/>
          </a:xfrm>
        </p:grpSpPr>
        <p:sp>
          <p:nvSpPr>
            <p:cNvPr id="42" name="Freeform 8"/>
            <p:cNvSpPr/>
            <p:nvPr/>
          </p:nvSpPr>
          <p:spPr>
            <a:xfrm>
              <a:off x="17780" y="22860"/>
              <a:ext cx="2251936" cy="360680"/>
            </a:xfrm>
            <a:custGeom>
              <a:avLst/>
              <a:gdLst/>
              <a:ahLst/>
              <a:cxnLst/>
              <a:rect l="l" t="t" r="r" b="b"/>
              <a:pathLst>
                <a:path w="2251936" h="360680">
                  <a:moveTo>
                    <a:pt x="2251936" y="180340"/>
                  </a:moveTo>
                  <a:cubicBezTo>
                    <a:pt x="2251936" y="81280"/>
                    <a:pt x="2171926" y="0"/>
                    <a:pt x="2071596" y="0"/>
                  </a:cubicBezTo>
                  <a:lnTo>
                    <a:pt x="172720" y="0"/>
                  </a:lnTo>
                  <a:lnTo>
                    <a:pt x="172720" y="1270"/>
                  </a:lnTo>
                  <a:cubicBezTo>
                    <a:pt x="76200" y="5080"/>
                    <a:pt x="0" y="83820"/>
                    <a:pt x="0" y="180340"/>
                  </a:cubicBezTo>
                  <a:cubicBezTo>
                    <a:pt x="0" y="276860"/>
                    <a:pt x="77470" y="355600"/>
                    <a:pt x="172720" y="359410"/>
                  </a:cubicBezTo>
                  <a:lnTo>
                    <a:pt x="172720" y="360680"/>
                  </a:lnTo>
                  <a:lnTo>
                    <a:pt x="2071596" y="360680"/>
                  </a:lnTo>
                  <a:cubicBezTo>
                    <a:pt x="2170656" y="360680"/>
                    <a:pt x="2251936" y="279400"/>
                    <a:pt x="2251936" y="180340"/>
                  </a:cubicBezTo>
                  <a:close/>
                </a:path>
              </a:pathLst>
            </a:custGeom>
            <a:solidFill>
              <a:srgbClr val="2FC2FE"/>
            </a:solidFill>
          </p:spPr>
        </p:sp>
      </p:grpSp>
      <p:sp>
        <p:nvSpPr>
          <p:cNvPr id="43" name="Rectangle 42"/>
          <p:cNvSpPr/>
          <p:nvPr/>
        </p:nvSpPr>
        <p:spPr>
          <a:xfrm>
            <a:off x="5793402" y="6579757"/>
            <a:ext cx="4789901" cy="584775"/>
          </a:xfrm>
          <a:prstGeom prst="rect">
            <a:avLst/>
          </a:prstGeom>
        </p:spPr>
        <p:txBody>
          <a:bodyPr wrap="none">
            <a:spAutoFit/>
          </a:bodyPr>
          <a:lstStyle/>
          <a:p>
            <a:r>
              <a:rPr lang="en-GB" sz="3200" b="1" dirty="0">
                <a:solidFill>
                  <a:schemeClr val="bg1"/>
                </a:solidFill>
                <a:latin typeface="Times New Roman" panose="02020603050405020304" pitchFamily="18" charset="0"/>
                <a:ea typeface="Calibri" panose="020F0502020204030204" pitchFamily="34" charset="0"/>
              </a:rPr>
              <a:t>Data Analytics Dashboard</a:t>
            </a:r>
            <a:endParaRPr lang="en-US" sz="3200" b="1" dirty="0">
              <a:solidFill>
                <a:schemeClr val="bg1"/>
              </a:solidFill>
            </a:endParaRPr>
          </a:p>
        </p:txBody>
      </p:sp>
      <p:grpSp>
        <p:nvGrpSpPr>
          <p:cNvPr id="44" name="Group 5"/>
          <p:cNvGrpSpPr/>
          <p:nvPr/>
        </p:nvGrpSpPr>
        <p:grpSpPr>
          <a:xfrm>
            <a:off x="5330569" y="7640262"/>
            <a:ext cx="5479500" cy="1161818"/>
            <a:chOff x="0" y="0"/>
            <a:chExt cx="2521067" cy="789609"/>
          </a:xfrm>
        </p:grpSpPr>
        <p:sp>
          <p:nvSpPr>
            <p:cNvPr id="45" name="Freeform 6"/>
            <p:cNvSpPr/>
            <p:nvPr/>
          </p:nvSpPr>
          <p:spPr>
            <a:xfrm>
              <a:off x="0" y="0"/>
              <a:ext cx="2521067" cy="789609"/>
            </a:xfrm>
            <a:custGeom>
              <a:avLst/>
              <a:gdLst/>
              <a:ahLst/>
              <a:cxnLst/>
              <a:rect l="l" t="t" r="r" b="b"/>
              <a:pathLst>
                <a:path w="2521067" h="789609">
                  <a:moveTo>
                    <a:pt x="2396607" y="789609"/>
                  </a:moveTo>
                  <a:lnTo>
                    <a:pt x="124460" y="789609"/>
                  </a:lnTo>
                  <a:cubicBezTo>
                    <a:pt x="55880" y="789609"/>
                    <a:pt x="0" y="733729"/>
                    <a:pt x="0" y="665149"/>
                  </a:cubicBezTo>
                  <a:lnTo>
                    <a:pt x="0" y="124460"/>
                  </a:lnTo>
                  <a:cubicBezTo>
                    <a:pt x="0" y="55880"/>
                    <a:pt x="55880" y="0"/>
                    <a:pt x="124460" y="0"/>
                  </a:cubicBezTo>
                  <a:lnTo>
                    <a:pt x="2396607" y="0"/>
                  </a:lnTo>
                  <a:cubicBezTo>
                    <a:pt x="2465187" y="0"/>
                    <a:pt x="2521067" y="55880"/>
                    <a:pt x="2521067" y="124460"/>
                  </a:cubicBezTo>
                  <a:lnTo>
                    <a:pt x="2521067" y="665149"/>
                  </a:lnTo>
                  <a:cubicBezTo>
                    <a:pt x="2521067" y="733729"/>
                    <a:pt x="2465187" y="789609"/>
                    <a:pt x="2396607" y="789609"/>
                  </a:cubicBezTo>
                  <a:close/>
                </a:path>
              </a:pathLst>
            </a:custGeom>
            <a:solidFill>
              <a:srgbClr val="EDF0F2"/>
            </a:solidFill>
          </p:spPr>
        </p:sp>
      </p:grpSp>
      <p:sp>
        <p:nvSpPr>
          <p:cNvPr id="46" name="Rectangle 45"/>
          <p:cNvSpPr/>
          <p:nvPr/>
        </p:nvSpPr>
        <p:spPr>
          <a:xfrm>
            <a:off x="5793401" y="7830415"/>
            <a:ext cx="4789901" cy="584775"/>
          </a:xfrm>
          <a:prstGeom prst="rect">
            <a:avLst/>
          </a:prstGeom>
        </p:spPr>
        <p:txBody>
          <a:bodyPr wrap="square">
            <a:spAutoFit/>
          </a:bodyPr>
          <a:lstStyle/>
          <a:p>
            <a:pPr algn="ctr"/>
            <a:r>
              <a:rPr lang="en-GB" sz="3200" dirty="0">
                <a:solidFill>
                  <a:srgbClr val="00B0F0"/>
                </a:solidFill>
                <a:latin typeface="Times New Roman" panose="02020603050405020304" pitchFamily="18" charset="0"/>
                <a:ea typeface="Calibri" panose="020F0502020204030204" pitchFamily="34" charset="0"/>
              </a:rPr>
              <a:t>Tableau</a:t>
            </a:r>
            <a:endParaRPr lang="en-US" sz="3200" dirty="0">
              <a:solidFill>
                <a:srgbClr val="00B0F0"/>
              </a:solidFill>
            </a:endParaRPr>
          </a:p>
        </p:txBody>
      </p:sp>
      <p:sp>
        <p:nvSpPr>
          <p:cNvPr id="50"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20</a:t>
            </a:fld>
            <a:endParaRPr lang="en-US" sz="3200" dirty="0"/>
          </a:p>
        </p:txBody>
      </p:sp>
      <p:sp>
        <p:nvSpPr>
          <p:cNvPr id="22" name="Rectangle 21">
            <a:extLst>
              <a:ext uri="{FF2B5EF4-FFF2-40B4-BE49-F238E27FC236}">
                <a16:creationId xmlns:a16="http://schemas.microsoft.com/office/drawing/2014/main" id="{E0544D79-FDF1-78FC-3E42-DF7EC6BD207D}"/>
              </a:ext>
            </a:extLst>
          </p:cNvPr>
          <p:cNvSpPr/>
          <p:nvPr/>
        </p:nvSpPr>
        <p:spPr>
          <a:xfrm>
            <a:off x="13402234" y="4670570"/>
            <a:ext cx="3421759" cy="584775"/>
          </a:xfrm>
          <a:prstGeom prst="rect">
            <a:avLst/>
          </a:prstGeom>
        </p:spPr>
        <p:txBody>
          <a:bodyPr wrap="square">
            <a:spAutoFit/>
          </a:bodyPr>
          <a:lstStyle/>
          <a:p>
            <a:pPr algn="ctr"/>
            <a:r>
              <a:rPr lang="en-GB" sz="3200" dirty="0">
                <a:solidFill>
                  <a:srgbClr val="00B0F0"/>
                </a:solidFill>
                <a:latin typeface="Times New Roman" panose="02020603050405020304" pitchFamily="18" charset="0"/>
                <a:ea typeface="Calibri" panose="020F0502020204030204" pitchFamily="34" charset="0"/>
              </a:rPr>
              <a:t>MSSQL Server</a:t>
            </a:r>
            <a:endParaRPr lang="en-US" sz="3200" dirty="0">
              <a:solidFill>
                <a:srgbClr val="00B0F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8315" y="664385"/>
            <a:ext cx="17204060" cy="7494579"/>
            <a:chOff x="0" y="0"/>
            <a:chExt cx="22938747" cy="9992773"/>
          </a:xfrm>
        </p:grpSpPr>
        <p:grpSp>
          <p:nvGrpSpPr>
            <p:cNvPr id="3" name="Group 3"/>
            <p:cNvGrpSpPr/>
            <p:nvPr/>
          </p:nvGrpSpPr>
          <p:grpSpPr>
            <a:xfrm>
              <a:off x="0" y="0"/>
              <a:ext cx="22924271" cy="9446700"/>
              <a:chOff x="0" y="0"/>
              <a:chExt cx="29134921" cy="12006003"/>
            </a:xfrm>
          </p:grpSpPr>
          <p:sp>
            <p:nvSpPr>
              <p:cNvPr id="4" name="Freeform 4"/>
              <p:cNvSpPr/>
              <p:nvPr/>
            </p:nvSpPr>
            <p:spPr>
              <a:xfrm>
                <a:off x="0" y="0"/>
                <a:ext cx="29134922" cy="12006003"/>
              </a:xfrm>
              <a:custGeom>
                <a:avLst/>
                <a:gdLst/>
                <a:ahLst/>
                <a:cxnLst/>
                <a:rect l="l" t="t" r="r" b="b"/>
                <a:pathLst>
                  <a:path w="29134922" h="12006003">
                    <a:moveTo>
                      <a:pt x="29010462" y="12006003"/>
                    </a:moveTo>
                    <a:lnTo>
                      <a:pt x="124460" y="12006003"/>
                    </a:lnTo>
                    <a:cubicBezTo>
                      <a:pt x="55880" y="12006003"/>
                      <a:pt x="0" y="11950123"/>
                      <a:pt x="0" y="11881543"/>
                    </a:cubicBezTo>
                    <a:lnTo>
                      <a:pt x="0" y="124460"/>
                    </a:lnTo>
                    <a:cubicBezTo>
                      <a:pt x="0" y="55880"/>
                      <a:pt x="55880" y="0"/>
                      <a:pt x="124460" y="0"/>
                    </a:cubicBezTo>
                    <a:lnTo>
                      <a:pt x="29010462" y="0"/>
                    </a:lnTo>
                    <a:cubicBezTo>
                      <a:pt x="29079041" y="0"/>
                      <a:pt x="29134922" y="55880"/>
                      <a:pt x="29134922" y="124460"/>
                    </a:cubicBezTo>
                    <a:lnTo>
                      <a:pt x="29134922" y="11881543"/>
                    </a:lnTo>
                    <a:cubicBezTo>
                      <a:pt x="29134922" y="11950123"/>
                      <a:pt x="29079041" y="12006003"/>
                      <a:pt x="29010462" y="12006003"/>
                    </a:cubicBezTo>
                    <a:close/>
                  </a:path>
                </a:pathLst>
              </a:custGeom>
              <a:solidFill>
                <a:srgbClr val="C1F4FF"/>
              </a:solidFill>
            </p:spPr>
          </p:sp>
        </p:grpSp>
        <p:grpSp>
          <p:nvGrpSpPr>
            <p:cNvPr id="5" name="Group 5"/>
            <p:cNvGrpSpPr/>
            <p:nvPr/>
          </p:nvGrpSpPr>
          <p:grpSpPr>
            <a:xfrm>
              <a:off x="12700" y="9352083"/>
              <a:ext cx="22924271" cy="640690"/>
              <a:chOff x="0" y="0"/>
              <a:chExt cx="29134921" cy="814266"/>
            </a:xfrm>
          </p:grpSpPr>
          <p:sp>
            <p:nvSpPr>
              <p:cNvPr id="6" name="Freeform 6"/>
              <p:cNvSpPr/>
              <p:nvPr/>
            </p:nvSpPr>
            <p:spPr>
              <a:xfrm>
                <a:off x="0" y="0"/>
                <a:ext cx="29134922" cy="814266"/>
              </a:xfrm>
              <a:custGeom>
                <a:avLst/>
                <a:gdLst/>
                <a:ahLst/>
                <a:cxnLst/>
                <a:rect l="l" t="t" r="r" b="b"/>
                <a:pathLst>
                  <a:path w="29134922" h="814266">
                    <a:moveTo>
                      <a:pt x="29010462" y="814266"/>
                    </a:moveTo>
                    <a:lnTo>
                      <a:pt x="124460" y="814266"/>
                    </a:lnTo>
                    <a:cubicBezTo>
                      <a:pt x="55880" y="814266"/>
                      <a:pt x="0" y="758386"/>
                      <a:pt x="0" y="689806"/>
                    </a:cubicBezTo>
                    <a:lnTo>
                      <a:pt x="0" y="124460"/>
                    </a:lnTo>
                    <a:cubicBezTo>
                      <a:pt x="0" y="55880"/>
                      <a:pt x="55880" y="0"/>
                      <a:pt x="124460" y="0"/>
                    </a:cubicBezTo>
                    <a:lnTo>
                      <a:pt x="29010462" y="0"/>
                    </a:lnTo>
                    <a:cubicBezTo>
                      <a:pt x="29079041" y="0"/>
                      <a:pt x="29134922" y="55880"/>
                      <a:pt x="29134922" y="124460"/>
                    </a:cubicBezTo>
                    <a:lnTo>
                      <a:pt x="29134922" y="689806"/>
                    </a:lnTo>
                    <a:cubicBezTo>
                      <a:pt x="29134922" y="758386"/>
                      <a:pt x="29079041" y="814266"/>
                      <a:pt x="29010462" y="814266"/>
                    </a:cubicBezTo>
                    <a:close/>
                  </a:path>
                </a:pathLst>
              </a:custGeom>
              <a:solidFill>
                <a:srgbClr val="AAEB7E"/>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0733"/>
            <a:stretch>
              <a:fillRect/>
            </a:stretch>
          </p:blipFill>
          <p:spPr>
            <a:xfrm>
              <a:off x="13936056" y="2784153"/>
              <a:ext cx="9002691" cy="3521075"/>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6344"/>
            <a:stretch>
              <a:fillRect/>
            </a:stretch>
          </p:blipFill>
          <p:spPr>
            <a:xfrm>
              <a:off x="13358882" y="3537281"/>
              <a:ext cx="9573242" cy="3521075"/>
            </a:xfrm>
            <a:prstGeom prst="rect">
              <a:avLst/>
            </a:prstGeom>
          </p:spPr>
        </p:pic>
        <p:sp>
          <p:nvSpPr>
            <p:cNvPr id="9" name="AutoShape 9"/>
            <p:cNvSpPr/>
            <p:nvPr/>
          </p:nvSpPr>
          <p:spPr>
            <a:xfrm>
              <a:off x="14177293" y="7595886"/>
              <a:ext cx="8746978" cy="2076542"/>
            </a:xfrm>
            <a:prstGeom prst="rect">
              <a:avLst/>
            </a:prstGeom>
            <a:solidFill>
              <a:srgbClr val="AAEB7E"/>
            </a:solidFill>
          </p:spPr>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6344"/>
            <a:stretch>
              <a:fillRect/>
            </a:stretch>
          </p:blipFill>
          <p:spPr>
            <a:xfrm>
              <a:off x="13358882" y="4648191"/>
              <a:ext cx="9573242" cy="3521075"/>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5564"/>
            <a:stretch>
              <a:fillRect/>
            </a:stretch>
          </p:blipFill>
          <p:spPr>
            <a:xfrm flipH="1">
              <a:off x="9748496" y="5198005"/>
              <a:ext cx="13183627" cy="3574499"/>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9538"/>
            <a:stretch>
              <a:fillRect/>
            </a:stretch>
          </p:blipFill>
          <p:spPr>
            <a:xfrm>
              <a:off x="6902209" y="4390220"/>
              <a:ext cx="16022062" cy="357449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9938"/>
            <a:stretch>
              <a:fillRect/>
            </a:stretch>
          </p:blipFill>
          <p:spPr>
            <a:xfrm>
              <a:off x="1607618" y="5510603"/>
              <a:ext cx="20310188" cy="4024145"/>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9917" r="2296" b="33935"/>
            <a:stretch>
              <a:fillRect/>
            </a:stretch>
          </p:blipFill>
          <p:spPr>
            <a:xfrm>
              <a:off x="11013" y="6910620"/>
              <a:ext cx="15452942" cy="2887328"/>
            </a:xfrm>
            <a:prstGeom prst="rect">
              <a:avLst/>
            </a:prstGeom>
          </p:spPr>
        </p:pic>
      </p:grpSp>
      <p:grpSp>
        <p:nvGrpSpPr>
          <p:cNvPr id="15" name="Group 15"/>
          <p:cNvGrpSpPr/>
          <p:nvPr/>
        </p:nvGrpSpPr>
        <p:grpSpPr>
          <a:xfrm>
            <a:off x="12591512" y="1461517"/>
            <a:ext cx="712098" cy="712098"/>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BE2"/>
            </a:solidFill>
          </p:spPr>
        </p:sp>
      </p:grpSp>
      <p:grpSp>
        <p:nvGrpSpPr>
          <p:cNvPr id="17" name="Group 17"/>
          <p:cNvGrpSpPr/>
          <p:nvPr/>
        </p:nvGrpSpPr>
        <p:grpSpPr>
          <a:xfrm>
            <a:off x="868237" y="430334"/>
            <a:ext cx="5090429" cy="1380654"/>
            <a:chOff x="0" y="0"/>
            <a:chExt cx="6787239" cy="1840872"/>
          </a:xfrm>
        </p:grpSpPr>
        <p:grpSp>
          <p:nvGrpSpPr>
            <p:cNvPr id="18" name="Group 18"/>
            <p:cNvGrpSpPr/>
            <p:nvPr/>
          </p:nvGrpSpPr>
          <p:grpSpPr>
            <a:xfrm>
              <a:off x="0" y="0"/>
              <a:ext cx="6787239" cy="1840872"/>
              <a:chOff x="0" y="0"/>
              <a:chExt cx="18241961" cy="4947684"/>
            </a:xfrm>
          </p:grpSpPr>
          <p:sp>
            <p:nvSpPr>
              <p:cNvPr id="19" name="Freeform 19"/>
              <p:cNvSpPr/>
              <p:nvPr/>
            </p:nvSpPr>
            <p:spPr>
              <a:xfrm>
                <a:off x="0" y="0"/>
                <a:ext cx="18241961" cy="5046744"/>
              </a:xfrm>
              <a:custGeom>
                <a:avLst/>
                <a:gdLst/>
                <a:ahLst/>
                <a:cxnLst/>
                <a:rect l="l" t="t" r="r" b="b"/>
                <a:pathLst>
                  <a:path w="18241961" h="5046744">
                    <a:moveTo>
                      <a:pt x="17619661" y="4476514"/>
                    </a:moveTo>
                    <a:cubicBezTo>
                      <a:pt x="17619661" y="4470164"/>
                      <a:pt x="17620932" y="4465084"/>
                      <a:pt x="17620932" y="4457464"/>
                    </a:cubicBezTo>
                    <a:lnTo>
                      <a:pt x="17620932" y="490220"/>
                    </a:lnTo>
                    <a:cubicBezTo>
                      <a:pt x="17620932" y="220980"/>
                      <a:pt x="17411382" y="0"/>
                      <a:pt x="17154841" y="0"/>
                    </a:cubicBezTo>
                    <a:lnTo>
                      <a:pt x="467360" y="0"/>
                    </a:lnTo>
                    <a:cubicBezTo>
                      <a:pt x="210820" y="0"/>
                      <a:pt x="0" y="220980"/>
                      <a:pt x="0" y="490220"/>
                    </a:cubicBezTo>
                    <a:lnTo>
                      <a:pt x="0" y="4457464"/>
                    </a:lnTo>
                    <a:cubicBezTo>
                      <a:pt x="0" y="4726705"/>
                      <a:pt x="209550" y="4947684"/>
                      <a:pt x="466090" y="4947684"/>
                    </a:cubicBezTo>
                    <a:lnTo>
                      <a:pt x="17153572" y="4947684"/>
                    </a:lnTo>
                    <a:cubicBezTo>
                      <a:pt x="17266602" y="4947684"/>
                      <a:pt x="17370741" y="4904505"/>
                      <a:pt x="17450752" y="4834655"/>
                    </a:cubicBezTo>
                    <a:cubicBezTo>
                      <a:pt x="17581561" y="4905774"/>
                      <a:pt x="17893981" y="5046744"/>
                      <a:pt x="18240691" y="4839734"/>
                    </a:cubicBezTo>
                    <a:cubicBezTo>
                      <a:pt x="18241961" y="4839734"/>
                      <a:pt x="17929541" y="4841005"/>
                      <a:pt x="17619661" y="4476514"/>
                    </a:cubicBezTo>
                    <a:lnTo>
                      <a:pt x="17619661" y="4476514"/>
                    </a:lnTo>
                    <a:close/>
                  </a:path>
                </a:pathLst>
              </a:custGeom>
              <a:solidFill>
                <a:srgbClr val="00D8FF"/>
              </a:solidFill>
            </p:spPr>
          </p:sp>
        </p:grpSp>
        <p:sp>
          <p:nvSpPr>
            <p:cNvPr id="20" name="TextBox 20"/>
            <p:cNvSpPr txBox="1"/>
            <p:nvPr/>
          </p:nvSpPr>
          <p:spPr>
            <a:xfrm>
              <a:off x="433277" y="283215"/>
              <a:ext cx="5765092" cy="1333699"/>
            </a:xfrm>
            <a:prstGeom prst="rect">
              <a:avLst/>
            </a:prstGeom>
          </p:spPr>
          <p:txBody>
            <a:bodyPr lIns="0" tIns="0" rIns="0" bIns="0" rtlCol="0" anchor="t">
              <a:spAutoFit/>
            </a:bodyPr>
            <a:lstStyle/>
            <a:p>
              <a:pPr algn="ctr">
                <a:lnSpc>
                  <a:spcPts val="3856"/>
                </a:lnSpc>
              </a:pPr>
              <a:r>
                <a:rPr lang="en-US" sz="3856" spc="-38" dirty="0">
                  <a:solidFill>
                    <a:srgbClr val="FFFFFF"/>
                  </a:solidFill>
                  <a:latin typeface="Caladea Bold"/>
                </a:rPr>
                <a:t>NUML E PAYMENT Milestone</a:t>
              </a:r>
            </a:p>
          </p:txBody>
        </p:sp>
      </p:grpSp>
      <p:grpSp>
        <p:nvGrpSpPr>
          <p:cNvPr id="21" name="Group 21"/>
          <p:cNvGrpSpPr/>
          <p:nvPr/>
        </p:nvGrpSpPr>
        <p:grpSpPr>
          <a:xfrm>
            <a:off x="762941" y="4829896"/>
            <a:ext cx="2358681" cy="1691278"/>
            <a:chOff x="0" y="0"/>
            <a:chExt cx="3144908" cy="2255037"/>
          </a:xfrm>
        </p:grpSpPr>
        <p:pic>
          <p:nvPicPr>
            <p:cNvPr id="22" name="Picture 2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22966" b="25228"/>
            <a:stretch>
              <a:fillRect/>
            </a:stretch>
          </p:blipFill>
          <p:spPr>
            <a:xfrm>
              <a:off x="0" y="0"/>
              <a:ext cx="3144908" cy="2255037"/>
            </a:xfrm>
            <a:prstGeom prst="rect">
              <a:avLst/>
            </a:prstGeom>
          </p:spPr>
        </p:pic>
        <p:sp>
          <p:nvSpPr>
            <p:cNvPr id="23" name="TextBox 23"/>
            <p:cNvSpPr txBox="1"/>
            <p:nvPr/>
          </p:nvSpPr>
          <p:spPr>
            <a:xfrm>
              <a:off x="205551" y="210399"/>
              <a:ext cx="2431438" cy="642795"/>
            </a:xfrm>
            <a:prstGeom prst="rect">
              <a:avLst/>
            </a:prstGeom>
          </p:spPr>
          <p:txBody>
            <a:bodyPr lIns="0" tIns="0" rIns="0" bIns="0" rtlCol="0" anchor="t">
              <a:spAutoFit/>
            </a:bodyPr>
            <a:lstStyle/>
            <a:p>
              <a:pPr algn="ctr">
                <a:lnSpc>
                  <a:spcPts val="1679"/>
                </a:lnSpc>
              </a:pPr>
              <a:r>
                <a:rPr lang="en-US" sz="2099" dirty="0">
                  <a:solidFill>
                    <a:srgbClr val="000000"/>
                  </a:solidFill>
                  <a:latin typeface="Shuneet Square Book Bold"/>
                </a:rPr>
                <a:t>Requirements gathering &amp; Analysis</a:t>
              </a:r>
            </a:p>
          </p:txBody>
        </p:sp>
      </p:grpSp>
      <p:grpSp>
        <p:nvGrpSpPr>
          <p:cNvPr id="24" name="Group 24"/>
          <p:cNvGrpSpPr/>
          <p:nvPr/>
        </p:nvGrpSpPr>
        <p:grpSpPr>
          <a:xfrm>
            <a:off x="3235996" y="4723541"/>
            <a:ext cx="2358681" cy="1691278"/>
            <a:chOff x="0" y="0"/>
            <a:chExt cx="3144908" cy="2255037"/>
          </a:xfrm>
        </p:grpSpPr>
        <p:pic>
          <p:nvPicPr>
            <p:cNvPr id="25" name="Picture 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22966" b="25228"/>
            <a:stretch>
              <a:fillRect/>
            </a:stretch>
          </p:blipFill>
          <p:spPr>
            <a:xfrm>
              <a:off x="0" y="0"/>
              <a:ext cx="3144908" cy="2255037"/>
            </a:xfrm>
            <a:prstGeom prst="rect">
              <a:avLst/>
            </a:prstGeom>
          </p:spPr>
        </p:pic>
        <p:sp>
          <p:nvSpPr>
            <p:cNvPr id="26" name="TextBox 26"/>
            <p:cNvSpPr txBox="1"/>
            <p:nvPr/>
          </p:nvSpPr>
          <p:spPr>
            <a:xfrm>
              <a:off x="205551" y="210399"/>
              <a:ext cx="2431438" cy="642795"/>
            </a:xfrm>
            <a:prstGeom prst="rect">
              <a:avLst/>
            </a:prstGeom>
          </p:spPr>
          <p:txBody>
            <a:bodyPr lIns="0" tIns="0" rIns="0" bIns="0" rtlCol="0" anchor="t">
              <a:spAutoFit/>
            </a:bodyPr>
            <a:lstStyle/>
            <a:p>
              <a:pPr algn="ctr">
                <a:lnSpc>
                  <a:spcPts val="1679"/>
                </a:lnSpc>
              </a:pPr>
              <a:r>
                <a:rPr lang="en-US" sz="2099">
                  <a:solidFill>
                    <a:srgbClr val="000000"/>
                  </a:solidFill>
                  <a:latin typeface="Shuneet Square Book Bold"/>
                </a:rPr>
                <a:t>Proposal ond Presentation</a:t>
              </a:r>
            </a:p>
          </p:txBody>
        </p:sp>
      </p:grpSp>
      <p:grpSp>
        <p:nvGrpSpPr>
          <p:cNvPr id="27" name="Group 27"/>
          <p:cNvGrpSpPr/>
          <p:nvPr/>
        </p:nvGrpSpPr>
        <p:grpSpPr>
          <a:xfrm>
            <a:off x="5516634" y="3911620"/>
            <a:ext cx="1996692" cy="1691278"/>
            <a:chOff x="0" y="0"/>
            <a:chExt cx="2662257" cy="2255037"/>
          </a:xfrm>
        </p:grpSpPr>
        <p:pic>
          <p:nvPicPr>
            <p:cNvPr id="28" name="Picture 2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8270" b="20532"/>
            <a:stretch>
              <a:fillRect/>
            </a:stretch>
          </p:blipFill>
          <p:spPr>
            <a:xfrm>
              <a:off x="0" y="0"/>
              <a:ext cx="2662257" cy="2255037"/>
            </a:xfrm>
            <a:prstGeom prst="rect">
              <a:avLst/>
            </a:prstGeom>
          </p:spPr>
        </p:pic>
        <p:sp>
          <p:nvSpPr>
            <p:cNvPr id="29" name="TextBox 29"/>
            <p:cNvSpPr txBox="1"/>
            <p:nvPr/>
          </p:nvSpPr>
          <p:spPr>
            <a:xfrm>
              <a:off x="174005" y="210399"/>
              <a:ext cx="2058284" cy="642795"/>
            </a:xfrm>
            <a:prstGeom prst="rect">
              <a:avLst/>
            </a:prstGeom>
          </p:spPr>
          <p:txBody>
            <a:bodyPr lIns="0" tIns="0" rIns="0" bIns="0" rtlCol="0" anchor="t">
              <a:spAutoFit/>
            </a:bodyPr>
            <a:lstStyle/>
            <a:p>
              <a:pPr algn="ctr">
                <a:lnSpc>
                  <a:spcPts val="1679"/>
                </a:lnSpc>
              </a:pPr>
              <a:r>
                <a:rPr lang="en-US" sz="2099">
                  <a:solidFill>
                    <a:srgbClr val="000000"/>
                  </a:solidFill>
                  <a:latin typeface="Shuneet Square Book Bold"/>
                </a:rPr>
                <a:t>Architecture</a:t>
              </a:r>
            </a:p>
            <a:p>
              <a:pPr algn="ctr">
                <a:lnSpc>
                  <a:spcPts val="1680"/>
                </a:lnSpc>
              </a:pPr>
              <a:r>
                <a:rPr lang="en-US" sz="2100">
                  <a:solidFill>
                    <a:srgbClr val="000000"/>
                  </a:solidFill>
                  <a:latin typeface="Shuneet Square Book Bold"/>
                </a:rPr>
                <a:t>Design</a:t>
              </a:r>
            </a:p>
          </p:txBody>
        </p:sp>
      </p:grpSp>
      <p:pic>
        <p:nvPicPr>
          <p:cNvPr id="30" name="Picture 3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1511" y="1990772"/>
            <a:ext cx="2131434" cy="1205229"/>
          </a:xfrm>
          <a:prstGeom prst="rect">
            <a:avLst/>
          </a:prstGeom>
        </p:spPr>
      </p:pic>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772984" y="2087276"/>
            <a:ext cx="1364488" cy="771556"/>
          </a:xfrm>
          <a:prstGeom prst="rect">
            <a:avLst/>
          </a:prstGeom>
        </p:spPr>
      </p:pic>
      <p:grpSp>
        <p:nvGrpSpPr>
          <p:cNvPr id="32" name="Group 32"/>
          <p:cNvGrpSpPr/>
          <p:nvPr/>
        </p:nvGrpSpPr>
        <p:grpSpPr>
          <a:xfrm>
            <a:off x="1422077" y="7591564"/>
            <a:ext cx="1717306" cy="3467764"/>
            <a:chOff x="0" y="0"/>
            <a:chExt cx="2289741" cy="4623686"/>
          </a:xfrm>
        </p:grpSpPr>
        <p:pic>
          <p:nvPicPr>
            <p:cNvPr id="33" name="Picture 3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462503">
              <a:off x="410193" y="49110"/>
              <a:ext cx="797501" cy="968394"/>
            </a:xfrm>
            <a:prstGeom prst="rect">
              <a:avLst/>
            </a:prstGeom>
          </p:spPr>
        </p:pic>
        <p:pic>
          <p:nvPicPr>
            <p:cNvPr id="34" name="Picture 3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flipH="1">
              <a:off x="200967" y="1497475"/>
              <a:ext cx="994704" cy="3126211"/>
            </a:xfrm>
            <a:prstGeom prst="rect">
              <a:avLst/>
            </a:prstGeom>
          </p:spPr>
        </p:pic>
        <p:pic>
          <p:nvPicPr>
            <p:cNvPr id="35" name="Picture 3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flipH="1">
              <a:off x="0" y="714039"/>
              <a:ext cx="2289741" cy="1960851"/>
            </a:xfrm>
            <a:prstGeom prst="rect">
              <a:avLst/>
            </a:prstGeom>
          </p:spPr>
        </p:pic>
      </p:grpSp>
      <p:grpSp>
        <p:nvGrpSpPr>
          <p:cNvPr id="36" name="Group 36"/>
          <p:cNvGrpSpPr/>
          <p:nvPr/>
        </p:nvGrpSpPr>
        <p:grpSpPr>
          <a:xfrm>
            <a:off x="425511" y="7818342"/>
            <a:ext cx="1516770" cy="3490111"/>
            <a:chOff x="0" y="0"/>
            <a:chExt cx="2022360" cy="4653481"/>
          </a:xfrm>
        </p:grpSpPr>
        <p:pic>
          <p:nvPicPr>
            <p:cNvPr id="37" name="Picture 37"/>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910483" flipH="1">
              <a:off x="628706" y="70503"/>
              <a:ext cx="651517" cy="847127"/>
            </a:xfrm>
            <a:prstGeom prst="rect">
              <a:avLst/>
            </a:prstGeom>
          </p:spPr>
        </p:pic>
        <p:pic>
          <p:nvPicPr>
            <p:cNvPr id="38" name="Picture 38"/>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flipH="1">
              <a:off x="0" y="1971555"/>
              <a:ext cx="1199553" cy="2681927"/>
            </a:xfrm>
            <a:prstGeom prst="rect">
              <a:avLst/>
            </a:prstGeom>
          </p:spPr>
        </p:pic>
        <p:pic>
          <p:nvPicPr>
            <p:cNvPr id="39" name="Picture 39"/>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flipH="1">
              <a:off x="376746" y="644224"/>
              <a:ext cx="1645614" cy="1688597"/>
            </a:xfrm>
            <a:prstGeom prst="rect">
              <a:avLst/>
            </a:prstGeom>
          </p:spPr>
        </p:pic>
      </p:grpSp>
      <p:pic>
        <p:nvPicPr>
          <p:cNvPr id="40" name="Picture 40"/>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1177204">
            <a:off x="1504704" y="6231367"/>
            <a:ext cx="505846" cy="579615"/>
          </a:xfrm>
          <a:prstGeom prst="rect">
            <a:avLst/>
          </a:prstGeom>
        </p:spPr>
      </p:pic>
      <p:pic>
        <p:nvPicPr>
          <p:cNvPr id="41" name="Picture 41"/>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rot="598541">
            <a:off x="4013456" y="6116580"/>
            <a:ext cx="623068" cy="713932"/>
          </a:xfrm>
          <a:prstGeom prst="rect">
            <a:avLst/>
          </a:prstGeom>
        </p:spPr>
      </p:pic>
      <p:pic>
        <p:nvPicPr>
          <p:cNvPr id="42" name="Picture 42"/>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b="31769"/>
          <a:stretch>
            <a:fillRect/>
          </a:stretch>
        </p:blipFill>
        <p:spPr>
          <a:xfrm>
            <a:off x="15088242" y="1204335"/>
            <a:ext cx="2319440" cy="1938562"/>
          </a:xfrm>
          <a:prstGeom prst="rect">
            <a:avLst/>
          </a:prstGeom>
        </p:spPr>
      </p:pic>
      <p:grpSp>
        <p:nvGrpSpPr>
          <p:cNvPr id="43" name="Group 43"/>
          <p:cNvGrpSpPr/>
          <p:nvPr/>
        </p:nvGrpSpPr>
        <p:grpSpPr>
          <a:xfrm>
            <a:off x="16293748" y="7957415"/>
            <a:ext cx="403097" cy="403097"/>
            <a:chOff x="0" y="0"/>
            <a:chExt cx="1913890" cy="1913890"/>
          </a:xfrm>
        </p:grpSpPr>
        <p:sp>
          <p:nvSpPr>
            <p:cNvPr id="44" name="Freeform 44"/>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000000">
                <a:alpha val="0"/>
              </a:srgbClr>
            </a:solidFill>
          </p:spPr>
        </p:sp>
      </p:grpSp>
      <p:pic>
        <p:nvPicPr>
          <p:cNvPr id="45" name="Picture 45"/>
          <p:cNvPicPr>
            <a:picLocks noChangeAspect="1"/>
          </p:cNvPicPr>
          <p:nvPr/>
        </p:nvPicPr>
        <p:blipFill>
          <a:blip r:embed="rId32"/>
          <a:srcRect/>
          <a:stretch>
            <a:fillRect/>
          </a:stretch>
        </p:blipFill>
        <p:spPr>
          <a:xfrm>
            <a:off x="16247962" y="2027715"/>
            <a:ext cx="525022" cy="632347"/>
          </a:xfrm>
          <a:prstGeom prst="rect">
            <a:avLst/>
          </a:prstGeom>
        </p:spPr>
      </p:pic>
      <p:pic>
        <p:nvPicPr>
          <p:cNvPr id="46" name="Picture 46"/>
          <p:cNvPicPr>
            <a:picLocks noChangeAspect="1"/>
          </p:cNvPicPr>
          <p:nvPr/>
        </p:nvPicPr>
        <p:blipFill>
          <a:blip r:embed="rId32"/>
          <a:srcRect/>
          <a:stretch>
            <a:fillRect/>
          </a:stretch>
        </p:blipFill>
        <p:spPr>
          <a:xfrm>
            <a:off x="14891403" y="1259931"/>
            <a:ext cx="525022" cy="632347"/>
          </a:xfrm>
          <a:prstGeom prst="rect">
            <a:avLst/>
          </a:prstGeom>
        </p:spPr>
      </p:pic>
      <p:sp>
        <p:nvSpPr>
          <p:cNvPr id="47" name="TextBox 47"/>
          <p:cNvSpPr txBox="1"/>
          <p:nvPr/>
        </p:nvSpPr>
        <p:spPr>
          <a:xfrm>
            <a:off x="5090667" y="3623330"/>
            <a:ext cx="2848628" cy="212494"/>
          </a:xfrm>
          <a:prstGeom prst="rect">
            <a:avLst/>
          </a:prstGeom>
        </p:spPr>
        <p:txBody>
          <a:bodyPr lIns="0" tIns="0" rIns="0" bIns="0" rtlCol="0" anchor="t">
            <a:spAutoFit/>
          </a:bodyPr>
          <a:lstStyle/>
          <a:p>
            <a:pPr algn="ctr">
              <a:lnSpc>
                <a:spcPts val="1600"/>
              </a:lnSpc>
              <a:spcBef>
                <a:spcPct val="0"/>
              </a:spcBef>
            </a:pPr>
            <a:r>
              <a:rPr lang="en-US" sz="1600" spc="-16" dirty="0">
                <a:solidFill>
                  <a:srgbClr val="000000"/>
                </a:solidFill>
                <a:latin typeface="DM Sans Bold"/>
              </a:rPr>
              <a:t>30-May-2023</a:t>
            </a:r>
          </a:p>
        </p:txBody>
      </p:sp>
      <p:pic>
        <p:nvPicPr>
          <p:cNvPr id="48" name="Picture 48"/>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1177204">
            <a:off x="6262058" y="5198720"/>
            <a:ext cx="505846" cy="579615"/>
          </a:xfrm>
          <a:prstGeom prst="rect">
            <a:avLst/>
          </a:prstGeom>
        </p:spPr>
      </p:pic>
      <p:grpSp>
        <p:nvGrpSpPr>
          <p:cNvPr id="49" name="Group 49"/>
          <p:cNvGrpSpPr/>
          <p:nvPr/>
        </p:nvGrpSpPr>
        <p:grpSpPr>
          <a:xfrm>
            <a:off x="7627627" y="3452222"/>
            <a:ext cx="1838396" cy="1691278"/>
            <a:chOff x="0" y="0"/>
            <a:chExt cx="2451195" cy="2255037"/>
          </a:xfrm>
        </p:grpSpPr>
        <p:pic>
          <p:nvPicPr>
            <p:cNvPr id="50" name="Picture 5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5635" b="17898"/>
            <a:stretch>
              <a:fillRect/>
            </a:stretch>
          </p:blipFill>
          <p:spPr>
            <a:xfrm>
              <a:off x="0" y="0"/>
              <a:ext cx="2451195" cy="2255037"/>
            </a:xfrm>
            <a:prstGeom prst="rect">
              <a:avLst/>
            </a:prstGeom>
          </p:spPr>
        </p:pic>
        <p:sp>
          <p:nvSpPr>
            <p:cNvPr id="51" name="TextBox 51"/>
            <p:cNvSpPr txBox="1"/>
            <p:nvPr/>
          </p:nvSpPr>
          <p:spPr>
            <a:xfrm>
              <a:off x="160210" y="210399"/>
              <a:ext cx="1895105" cy="642795"/>
            </a:xfrm>
            <a:prstGeom prst="rect">
              <a:avLst/>
            </a:prstGeom>
          </p:spPr>
          <p:txBody>
            <a:bodyPr lIns="0" tIns="0" rIns="0" bIns="0" rtlCol="0" anchor="t">
              <a:spAutoFit/>
            </a:bodyPr>
            <a:lstStyle/>
            <a:p>
              <a:pPr algn="ctr">
                <a:lnSpc>
                  <a:spcPts val="1679"/>
                </a:lnSpc>
              </a:pPr>
              <a:r>
                <a:rPr lang="en-US" sz="2099">
                  <a:solidFill>
                    <a:srgbClr val="000000"/>
                  </a:solidFill>
                  <a:latin typeface="Shuneet Square Book Bold"/>
                </a:rPr>
                <a:t>Prototyping and UI Design</a:t>
              </a:r>
            </a:p>
          </p:txBody>
        </p:sp>
      </p:grpSp>
      <p:pic>
        <p:nvPicPr>
          <p:cNvPr id="52" name="Picture 52"/>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rot="1177204">
            <a:off x="8280496" y="4724966"/>
            <a:ext cx="505846" cy="579615"/>
          </a:xfrm>
          <a:prstGeom prst="rect">
            <a:avLst/>
          </a:prstGeom>
        </p:spPr>
      </p:pic>
      <p:sp>
        <p:nvSpPr>
          <p:cNvPr id="53" name="TextBox 53"/>
          <p:cNvSpPr txBox="1"/>
          <p:nvPr/>
        </p:nvSpPr>
        <p:spPr>
          <a:xfrm>
            <a:off x="7109105" y="3151052"/>
            <a:ext cx="2848628" cy="212494"/>
          </a:xfrm>
          <a:prstGeom prst="rect">
            <a:avLst/>
          </a:prstGeom>
        </p:spPr>
        <p:txBody>
          <a:bodyPr lIns="0" tIns="0" rIns="0" bIns="0" rtlCol="0" anchor="t">
            <a:spAutoFit/>
          </a:bodyPr>
          <a:lstStyle/>
          <a:p>
            <a:pPr algn="ctr">
              <a:lnSpc>
                <a:spcPts val="1600"/>
              </a:lnSpc>
              <a:spcBef>
                <a:spcPct val="0"/>
              </a:spcBef>
            </a:pPr>
            <a:r>
              <a:rPr lang="en-US" sz="1600" spc="-16" dirty="0">
                <a:solidFill>
                  <a:srgbClr val="000000"/>
                </a:solidFill>
                <a:latin typeface="DM Sans Bold"/>
              </a:rPr>
              <a:t>15-July-2023</a:t>
            </a:r>
          </a:p>
        </p:txBody>
      </p:sp>
      <p:grpSp>
        <p:nvGrpSpPr>
          <p:cNvPr id="54" name="Group 54"/>
          <p:cNvGrpSpPr/>
          <p:nvPr/>
        </p:nvGrpSpPr>
        <p:grpSpPr>
          <a:xfrm>
            <a:off x="9723198" y="3138618"/>
            <a:ext cx="1703673" cy="1691278"/>
            <a:chOff x="0" y="0"/>
            <a:chExt cx="2271564" cy="2255037"/>
          </a:xfrm>
        </p:grpSpPr>
        <p:pic>
          <p:nvPicPr>
            <p:cNvPr id="55" name="Picture 5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3007" b="15270"/>
            <a:stretch>
              <a:fillRect/>
            </a:stretch>
          </p:blipFill>
          <p:spPr>
            <a:xfrm>
              <a:off x="0" y="0"/>
              <a:ext cx="2271564" cy="2255037"/>
            </a:xfrm>
            <a:prstGeom prst="rect">
              <a:avLst/>
            </a:prstGeom>
          </p:spPr>
        </p:pic>
        <p:sp>
          <p:nvSpPr>
            <p:cNvPr id="56" name="TextBox 56"/>
            <p:cNvSpPr txBox="1"/>
            <p:nvPr/>
          </p:nvSpPr>
          <p:spPr>
            <a:xfrm>
              <a:off x="148470" y="210399"/>
              <a:ext cx="1756225" cy="642795"/>
            </a:xfrm>
            <a:prstGeom prst="rect">
              <a:avLst/>
            </a:prstGeom>
          </p:spPr>
          <p:txBody>
            <a:bodyPr lIns="0" tIns="0" rIns="0" bIns="0" rtlCol="0" anchor="t">
              <a:spAutoFit/>
            </a:bodyPr>
            <a:lstStyle/>
            <a:p>
              <a:pPr algn="ctr">
                <a:lnSpc>
                  <a:spcPts val="1679"/>
                </a:lnSpc>
              </a:pPr>
              <a:r>
                <a:rPr lang="en-US" sz="2099">
                  <a:solidFill>
                    <a:srgbClr val="000000"/>
                  </a:solidFill>
                  <a:latin typeface="Shuneet Square Book Bold"/>
                </a:rPr>
                <a:t>Design &amp; Testing</a:t>
              </a:r>
            </a:p>
          </p:txBody>
        </p:sp>
      </p:grpSp>
      <p:pic>
        <p:nvPicPr>
          <p:cNvPr id="57" name="Picture 57"/>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1177204">
            <a:off x="10184420" y="4175047"/>
            <a:ext cx="840993" cy="963638"/>
          </a:xfrm>
          <a:prstGeom prst="rect">
            <a:avLst/>
          </a:prstGeom>
        </p:spPr>
      </p:pic>
      <p:sp>
        <p:nvSpPr>
          <p:cNvPr id="58" name="TextBox 58"/>
          <p:cNvSpPr txBox="1"/>
          <p:nvPr/>
        </p:nvSpPr>
        <p:spPr>
          <a:xfrm>
            <a:off x="9150721" y="2877882"/>
            <a:ext cx="2848628" cy="212494"/>
          </a:xfrm>
          <a:prstGeom prst="rect">
            <a:avLst/>
          </a:prstGeom>
        </p:spPr>
        <p:txBody>
          <a:bodyPr lIns="0" tIns="0" rIns="0" bIns="0" rtlCol="0" anchor="t">
            <a:spAutoFit/>
          </a:bodyPr>
          <a:lstStyle/>
          <a:p>
            <a:pPr algn="ctr">
              <a:lnSpc>
                <a:spcPts val="1600"/>
              </a:lnSpc>
              <a:spcBef>
                <a:spcPct val="0"/>
              </a:spcBef>
            </a:pPr>
            <a:r>
              <a:rPr lang="en-US" sz="1600" spc="-16" dirty="0">
                <a:solidFill>
                  <a:srgbClr val="000000"/>
                </a:solidFill>
                <a:latin typeface="DM Sans Bold"/>
              </a:rPr>
              <a:t>1-August-2023</a:t>
            </a:r>
          </a:p>
        </p:txBody>
      </p:sp>
      <p:grpSp>
        <p:nvGrpSpPr>
          <p:cNvPr id="59" name="Group 59"/>
          <p:cNvGrpSpPr/>
          <p:nvPr/>
        </p:nvGrpSpPr>
        <p:grpSpPr>
          <a:xfrm>
            <a:off x="11541171" y="3196001"/>
            <a:ext cx="1703673" cy="1478567"/>
            <a:chOff x="0" y="0"/>
            <a:chExt cx="2271564" cy="1971422"/>
          </a:xfrm>
        </p:grpSpPr>
        <p:pic>
          <p:nvPicPr>
            <p:cNvPr id="60" name="Picture 6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7517" b="19780"/>
            <a:stretch>
              <a:fillRect/>
            </a:stretch>
          </p:blipFill>
          <p:spPr>
            <a:xfrm>
              <a:off x="0" y="0"/>
              <a:ext cx="2271564" cy="1971422"/>
            </a:xfrm>
            <a:prstGeom prst="rect">
              <a:avLst/>
            </a:prstGeom>
          </p:spPr>
        </p:pic>
        <p:sp>
          <p:nvSpPr>
            <p:cNvPr id="61" name="TextBox 61"/>
            <p:cNvSpPr txBox="1"/>
            <p:nvPr/>
          </p:nvSpPr>
          <p:spPr>
            <a:xfrm>
              <a:off x="148470" y="210399"/>
              <a:ext cx="1756225" cy="359180"/>
            </a:xfrm>
            <a:prstGeom prst="rect">
              <a:avLst/>
            </a:prstGeom>
          </p:spPr>
          <p:txBody>
            <a:bodyPr lIns="0" tIns="0" rIns="0" bIns="0" rtlCol="0" anchor="t">
              <a:spAutoFit/>
            </a:bodyPr>
            <a:lstStyle/>
            <a:p>
              <a:pPr algn="ctr">
                <a:lnSpc>
                  <a:spcPts val="1679"/>
                </a:lnSpc>
              </a:pPr>
              <a:r>
                <a:rPr lang="en-US" sz="2099">
                  <a:solidFill>
                    <a:srgbClr val="000000"/>
                  </a:solidFill>
                  <a:latin typeface="Shuneet Square Book Bold"/>
                </a:rPr>
                <a:t>Development</a:t>
              </a:r>
            </a:p>
          </p:txBody>
        </p:sp>
      </p:grpSp>
      <p:pic>
        <p:nvPicPr>
          <p:cNvPr id="62" name="Picture 62"/>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rot="1177204">
            <a:off x="11969196" y="4155107"/>
            <a:ext cx="840993" cy="963638"/>
          </a:xfrm>
          <a:prstGeom prst="rect">
            <a:avLst/>
          </a:prstGeom>
        </p:spPr>
      </p:pic>
      <p:sp>
        <p:nvSpPr>
          <p:cNvPr id="63" name="TextBox 63"/>
          <p:cNvSpPr txBox="1"/>
          <p:nvPr/>
        </p:nvSpPr>
        <p:spPr>
          <a:xfrm>
            <a:off x="10968694" y="2679112"/>
            <a:ext cx="2848628" cy="212494"/>
          </a:xfrm>
          <a:prstGeom prst="rect">
            <a:avLst/>
          </a:prstGeom>
        </p:spPr>
        <p:txBody>
          <a:bodyPr lIns="0" tIns="0" rIns="0" bIns="0" rtlCol="0" anchor="t">
            <a:spAutoFit/>
          </a:bodyPr>
          <a:lstStyle/>
          <a:p>
            <a:pPr algn="ctr">
              <a:lnSpc>
                <a:spcPts val="1600"/>
              </a:lnSpc>
              <a:spcBef>
                <a:spcPct val="0"/>
              </a:spcBef>
            </a:pPr>
            <a:r>
              <a:rPr lang="en-US" sz="1600" spc="-16" dirty="0">
                <a:solidFill>
                  <a:srgbClr val="000000"/>
                </a:solidFill>
                <a:latin typeface="DM Sans Bold"/>
              </a:rPr>
              <a:t>1-December-2023</a:t>
            </a:r>
          </a:p>
        </p:txBody>
      </p:sp>
      <p:grpSp>
        <p:nvGrpSpPr>
          <p:cNvPr id="64" name="Group 64"/>
          <p:cNvGrpSpPr/>
          <p:nvPr/>
        </p:nvGrpSpPr>
        <p:grpSpPr>
          <a:xfrm rot="-857728">
            <a:off x="13459779" y="2098773"/>
            <a:ext cx="1703673" cy="1478567"/>
            <a:chOff x="0" y="0"/>
            <a:chExt cx="2271564" cy="1971422"/>
          </a:xfrm>
        </p:grpSpPr>
        <p:pic>
          <p:nvPicPr>
            <p:cNvPr id="65" name="Picture 6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7517" b="19780"/>
            <a:stretch>
              <a:fillRect/>
            </a:stretch>
          </p:blipFill>
          <p:spPr>
            <a:xfrm>
              <a:off x="0" y="0"/>
              <a:ext cx="2271564" cy="1971422"/>
            </a:xfrm>
            <a:prstGeom prst="rect">
              <a:avLst/>
            </a:prstGeom>
          </p:spPr>
        </p:pic>
        <p:sp>
          <p:nvSpPr>
            <p:cNvPr id="66" name="TextBox 66"/>
            <p:cNvSpPr txBox="1"/>
            <p:nvPr/>
          </p:nvSpPr>
          <p:spPr>
            <a:xfrm>
              <a:off x="148470" y="210399"/>
              <a:ext cx="1756225" cy="359180"/>
            </a:xfrm>
            <a:prstGeom prst="rect">
              <a:avLst/>
            </a:prstGeom>
          </p:spPr>
          <p:txBody>
            <a:bodyPr lIns="0" tIns="0" rIns="0" bIns="0" rtlCol="0" anchor="t">
              <a:spAutoFit/>
            </a:bodyPr>
            <a:lstStyle/>
            <a:p>
              <a:pPr algn="ctr">
                <a:lnSpc>
                  <a:spcPts val="1679"/>
                </a:lnSpc>
              </a:pPr>
              <a:r>
                <a:rPr lang="en-US" sz="2099">
                  <a:solidFill>
                    <a:srgbClr val="000000"/>
                  </a:solidFill>
                  <a:latin typeface="Shuneet Square Book Bold"/>
                </a:rPr>
                <a:t>Final Testing</a:t>
              </a:r>
            </a:p>
          </p:txBody>
        </p:sp>
      </p:grpSp>
      <p:pic>
        <p:nvPicPr>
          <p:cNvPr id="67" name="Picture 67"/>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13911594" y="3034077"/>
            <a:ext cx="2241746" cy="1263784"/>
          </a:xfrm>
          <a:prstGeom prst="rect">
            <a:avLst/>
          </a:prstGeom>
        </p:spPr>
      </p:pic>
      <p:sp>
        <p:nvSpPr>
          <p:cNvPr id="68" name="TextBox 68"/>
          <p:cNvSpPr txBox="1"/>
          <p:nvPr/>
        </p:nvSpPr>
        <p:spPr>
          <a:xfrm>
            <a:off x="868237" y="4535644"/>
            <a:ext cx="1951195" cy="212494"/>
          </a:xfrm>
          <a:prstGeom prst="rect">
            <a:avLst/>
          </a:prstGeom>
        </p:spPr>
        <p:txBody>
          <a:bodyPr lIns="0" tIns="0" rIns="0" bIns="0" rtlCol="0" anchor="t">
            <a:spAutoFit/>
          </a:bodyPr>
          <a:lstStyle/>
          <a:p>
            <a:pPr algn="ctr">
              <a:lnSpc>
                <a:spcPts val="1600"/>
              </a:lnSpc>
              <a:spcBef>
                <a:spcPct val="0"/>
              </a:spcBef>
            </a:pPr>
            <a:r>
              <a:rPr lang="en-US" sz="1600" spc="-16" dirty="0">
                <a:solidFill>
                  <a:srgbClr val="000000"/>
                </a:solidFill>
                <a:latin typeface="DM Sans Bold"/>
              </a:rPr>
              <a:t>7-May-2023</a:t>
            </a:r>
          </a:p>
        </p:txBody>
      </p:sp>
      <p:sp>
        <p:nvSpPr>
          <p:cNvPr id="69" name="TextBox 69"/>
          <p:cNvSpPr txBox="1"/>
          <p:nvPr/>
        </p:nvSpPr>
        <p:spPr>
          <a:xfrm>
            <a:off x="2900676" y="4435251"/>
            <a:ext cx="2848628" cy="212494"/>
          </a:xfrm>
          <a:prstGeom prst="rect">
            <a:avLst/>
          </a:prstGeom>
        </p:spPr>
        <p:txBody>
          <a:bodyPr lIns="0" tIns="0" rIns="0" bIns="0" rtlCol="0" anchor="t">
            <a:spAutoFit/>
          </a:bodyPr>
          <a:lstStyle/>
          <a:p>
            <a:pPr algn="ctr">
              <a:lnSpc>
                <a:spcPts val="1600"/>
              </a:lnSpc>
              <a:spcBef>
                <a:spcPct val="0"/>
              </a:spcBef>
            </a:pPr>
            <a:r>
              <a:rPr lang="en-US" sz="1600" spc="-16" dirty="0">
                <a:solidFill>
                  <a:srgbClr val="000000"/>
                </a:solidFill>
                <a:latin typeface="DM Sans Bold"/>
              </a:rPr>
              <a:t>7-May-2023</a:t>
            </a:r>
          </a:p>
        </p:txBody>
      </p:sp>
      <p:sp>
        <p:nvSpPr>
          <p:cNvPr id="70" name="TextBox 70"/>
          <p:cNvSpPr txBox="1"/>
          <p:nvPr/>
        </p:nvSpPr>
        <p:spPr>
          <a:xfrm>
            <a:off x="15153913" y="1019378"/>
            <a:ext cx="1793925" cy="212494"/>
          </a:xfrm>
          <a:prstGeom prst="rect">
            <a:avLst/>
          </a:prstGeom>
        </p:spPr>
        <p:txBody>
          <a:bodyPr lIns="0" tIns="0" rIns="0" bIns="0" rtlCol="0" anchor="t">
            <a:spAutoFit/>
          </a:bodyPr>
          <a:lstStyle/>
          <a:p>
            <a:pPr algn="ctr">
              <a:lnSpc>
                <a:spcPts val="1600"/>
              </a:lnSpc>
              <a:spcBef>
                <a:spcPct val="0"/>
              </a:spcBef>
            </a:pPr>
            <a:r>
              <a:rPr lang="en-US" sz="1600" spc="-16" dirty="0">
                <a:solidFill>
                  <a:srgbClr val="000000"/>
                </a:solidFill>
                <a:latin typeface="DM Sans Bold"/>
              </a:rPr>
              <a:t>1-April-2024</a:t>
            </a:r>
          </a:p>
        </p:txBody>
      </p:sp>
      <p:sp>
        <p:nvSpPr>
          <p:cNvPr id="71" name="TextBox 71"/>
          <p:cNvSpPr txBox="1"/>
          <p:nvPr/>
        </p:nvSpPr>
        <p:spPr>
          <a:xfrm rot="-259156">
            <a:off x="15507111" y="1724469"/>
            <a:ext cx="1577688" cy="249555"/>
          </a:xfrm>
          <a:prstGeom prst="rect">
            <a:avLst/>
          </a:prstGeom>
        </p:spPr>
        <p:txBody>
          <a:bodyPr lIns="0" tIns="0" rIns="0" bIns="0" rtlCol="0" anchor="t">
            <a:spAutoFit/>
          </a:bodyPr>
          <a:lstStyle/>
          <a:p>
            <a:pPr algn="ctr">
              <a:lnSpc>
                <a:spcPts val="1680"/>
              </a:lnSpc>
            </a:pPr>
            <a:r>
              <a:rPr lang="en-US" sz="2100">
                <a:solidFill>
                  <a:srgbClr val="F6F6F6"/>
                </a:solidFill>
                <a:latin typeface="Shuneet Square Book Bold"/>
              </a:rPr>
              <a:t>Documentation</a:t>
            </a:r>
          </a:p>
        </p:txBody>
      </p:sp>
      <p:sp>
        <p:nvSpPr>
          <p:cNvPr id="74" name="TextBox 63">
            <a:extLst>
              <a:ext uri="{FF2B5EF4-FFF2-40B4-BE49-F238E27FC236}">
                <a16:creationId xmlns:a16="http://schemas.microsoft.com/office/drawing/2014/main" id="{38F3D5FE-522E-04E4-CD67-CEA20AB9A51F}"/>
              </a:ext>
            </a:extLst>
          </p:cNvPr>
          <p:cNvSpPr txBox="1"/>
          <p:nvPr/>
        </p:nvSpPr>
        <p:spPr>
          <a:xfrm rot="20783591">
            <a:off x="12711493" y="1822431"/>
            <a:ext cx="2848628" cy="212494"/>
          </a:xfrm>
          <a:prstGeom prst="rect">
            <a:avLst/>
          </a:prstGeom>
        </p:spPr>
        <p:txBody>
          <a:bodyPr lIns="0" tIns="0" rIns="0" bIns="0" rtlCol="0" anchor="t">
            <a:spAutoFit/>
          </a:bodyPr>
          <a:lstStyle/>
          <a:p>
            <a:pPr algn="ctr">
              <a:lnSpc>
                <a:spcPts val="1600"/>
              </a:lnSpc>
              <a:spcBef>
                <a:spcPct val="0"/>
              </a:spcBef>
            </a:pPr>
            <a:r>
              <a:rPr lang="en-US" sz="1600" spc="-16" dirty="0">
                <a:solidFill>
                  <a:srgbClr val="000000"/>
                </a:solidFill>
                <a:latin typeface="DM Sans Bold"/>
              </a:rPr>
              <a:t>15-Feburary-2024</a:t>
            </a:r>
          </a:p>
        </p:txBody>
      </p:sp>
      <p:sp>
        <p:nvSpPr>
          <p:cNvPr id="76"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21</a:t>
            </a:fld>
            <a:endParaRPr lang="en-US"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F0F2"/>
        </a:solidFill>
        <a:effectLst/>
      </p:bgPr>
    </p:bg>
    <p:spTree>
      <p:nvGrpSpPr>
        <p:cNvPr id="1" name=""/>
        <p:cNvGrpSpPr/>
        <p:nvPr/>
      </p:nvGrpSpPr>
      <p:grpSpPr>
        <a:xfrm>
          <a:off x="0" y="0"/>
          <a:ext cx="0" cy="0"/>
          <a:chOff x="0" y="0"/>
          <a:chExt cx="0" cy="0"/>
        </a:xfrm>
      </p:grpSpPr>
      <p:sp>
        <p:nvSpPr>
          <p:cNvPr id="4" name="TextBox 4"/>
          <p:cNvSpPr txBox="1"/>
          <p:nvPr/>
        </p:nvSpPr>
        <p:spPr>
          <a:xfrm>
            <a:off x="10820400" y="782996"/>
            <a:ext cx="6172200" cy="7017306"/>
          </a:xfrm>
          <a:prstGeom prst="rect">
            <a:avLst/>
          </a:prstGeom>
        </p:spPr>
        <p:txBody>
          <a:bodyPr wrap="square" lIns="0" tIns="0" rIns="0" bIns="0" rtlCol="0" anchor="t">
            <a:spAutoFit/>
          </a:bodyPr>
          <a:lstStyle/>
          <a:p>
            <a:r>
              <a:rPr lang="en-GB" sz="2400" dirty="0">
                <a:latin typeface="Times New Roman" panose="02020603050405020304" pitchFamily="18" charset="0"/>
                <a:cs typeface="Times New Roman" panose="02020603050405020304" pitchFamily="18" charset="0"/>
              </a:rPr>
              <a:t>[1] Capital University of Science and Technology, Islamabad. Available at:  </a:t>
            </a:r>
            <a:r>
              <a:rPr lang="en-GB" sz="2400" u="sng" dirty="0">
                <a:latin typeface="Times New Roman" panose="02020603050405020304" pitchFamily="18" charset="0"/>
                <a:cs typeface="Times New Roman" panose="02020603050405020304" pitchFamily="18" charset="0"/>
                <a:hlinkClick r:id="rId2"/>
              </a:rPr>
              <a:t>https://portal.cust.pk/stdportal/login.do</a:t>
            </a:r>
            <a:r>
              <a:rPr lang="en-GB"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(Accessed: 1 May, 2023)</a:t>
            </a:r>
          </a:p>
          <a:p>
            <a:endParaRPr lang="en-US"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[2] University of Central Punjab, Lahore.  Available at:  </a:t>
            </a:r>
            <a:r>
              <a:rPr lang="en-GB" sz="2400" u="sng" dirty="0">
                <a:latin typeface="Times New Roman" panose="02020603050405020304" pitchFamily="18" charset="0"/>
                <a:cs typeface="Times New Roman" panose="02020603050405020304" pitchFamily="18" charset="0"/>
                <a:hlinkClick r:id="rId3"/>
              </a:rPr>
              <a:t>https://portal.ucp.edu.pk/login?returnUrl=%2F</a:t>
            </a:r>
            <a:r>
              <a:rPr lang="en-GB"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(Accessed: 2 May, 2023)</a:t>
            </a:r>
          </a:p>
          <a:p>
            <a:endParaRPr lang="en-US"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[3] Lahore University of Management Sciences, Lahore.  Available at:  </a:t>
            </a:r>
            <a:r>
              <a:rPr lang="en-GB" sz="2400" u="sng" dirty="0">
                <a:latin typeface="Times New Roman" panose="02020603050405020304" pitchFamily="18" charset="0"/>
                <a:cs typeface="Times New Roman" panose="02020603050405020304" pitchFamily="18" charset="0"/>
                <a:hlinkClick r:id="rId4"/>
              </a:rPr>
              <a:t>https://lums.edu.pk/lums_member</a:t>
            </a:r>
            <a:r>
              <a:rPr lang="en-GB"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(Accessed: 6 May, 2023)</a:t>
            </a:r>
          </a:p>
          <a:p>
            <a:endParaRPr lang="en-US"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[4] University of Gujrat, Hafiz Hayat Campus, Gujrat. Available at:  </a:t>
            </a:r>
            <a:r>
              <a:rPr lang="en-GB" sz="2400" u="sng" dirty="0">
                <a:latin typeface="Times New Roman" panose="02020603050405020304" pitchFamily="18" charset="0"/>
                <a:cs typeface="Times New Roman" panose="02020603050405020304" pitchFamily="18" charset="0"/>
                <a:hlinkClick r:id="rId5"/>
              </a:rPr>
              <a:t>https://cms.uog.edu.pk/Login/login_view</a:t>
            </a:r>
            <a:r>
              <a:rPr lang="en-GB"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(Accessed: 6 May, 2023)</a:t>
            </a:r>
            <a:endParaRPr lang="en-US" sz="2400" dirty="0">
              <a:latin typeface="Times New Roman" panose="02020603050405020304" pitchFamily="18" charset="0"/>
              <a:cs typeface="Times New Roman" panose="02020603050405020304" pitchFamily="18" charset="0"/>
            </a:endParaRPr>
          </a:p>
        </p:txBody>
      </p:sp>
      <p:grpSp>
        <p:nvGrpSpPr>
          <p:cNvPr id="14" name="Group 14"/>
          <p:cNvGrpSpPr>
            <a:grpSpLocks noChangeAspect="1"/>
          </p:cNvGrpSpPr>
          <p:nvPr/>
        </p:nvGrpSpPr>
        <p:grpSpPr>
          <a:xfrm>
            <a:off x="-2574785" y="-1118441"/>
            <a:ext cx="12523882" cy="12523882"/>
            <a:chOff x="0" y="0"/>
            <a:chExt cx="6350000" cy="6350000"/>
          </a:xfrm>
        </p:grpSpPr>
        <p:sp>
          <p:nvSpPr>
            <p:cNvPr id="15" name="Freeform 15"/>
            <p:cNvSpPr/>
            <p:nvPr/>
          </p:nvSpPr>
          <p:spPr>
            <a:xfrm>
              <a:off x="42799" y="51181"/>
              <a:ext cx="6264402" cy="6170295"/>
            </a:xfrm>
            <a:custGeom>
              <a:avLst/>
              <a:gdLst/>
              <a:ahLst/>
              <a:cxnLst/>
              <a:rect l="l" t="t" r="r" b="b"/>
              <a:pathLst>
                <a:path w="6264402" h="6170295">
                  <a:moveTo>
                    <a:pt x="6264402" y="3085084"/>
                  </a:moveTo>
                  <a:lnTo>
                    <a:pt x="4841240" y="3387344"/>
                  </a:lnTo>
                  <a:lnTo>
                    <a:pt x="6076061" y="4156710"/>
                  </a:lnTo>
                  <a:lnTo>
                    <a:pt x="4635627" y="3952367"/>
                  </a:lnTo>
                  <a:lnTo>
                    <a:pt x="5531485" y="5098796"/>
                  </a:lnTo>
                  <a:lnTo>
                    <a:pt x="4247261" y="4414647"/>
                  </a:lnTo>
                  <a:lnTo>
                    <a:pt x="4699000" y="5797677"/>
                  </a:lnTo>
                  <a:lnTo>
                    <a:pt x="3725799" y="4716272"/>
                  </a:lnTo>
                  <a:lnTo>
                    <a:pt x="3675380" y="6170168"/>
                  </a:lnTo>
                  <a:lnTo>
                    <a:pt x="3132201" y="4820285"/>
                  </a:lnTo>
                  <a:lnTo>
                    <a:pt x="2589022" y="6170295"/>
                  </a:lnTo>
                  <a:lnTo>
                    <a:pt x="2538603" y="4716399"/>
                  </a:lnTo>
                  <a:lnTo>
                    <a:pt x="1565402" y="5797804"/>
                  </a:lnTo>
                  <a:lnTo>
                    <a:pt x="2017141" y="4414647"/>
                  </a:lnTo>
                  <a:lnTo>
                    <a:pt x="732917" y="5098669"/>
                  </a:lnTo>
                  <a:lnTo>
                    <a:pt x="1628775" y="3952240"/>
                  </a:lnTo>
                  <a:lnTo>
                    <a:pt x="188341" y="4156583"/>
                  </a:lnTo>
                  <a:lnTo>
                    <a:pt x="1423162" y="3387217"/>
                  </a:lnTo>
                  <a:lnTo>
                    <a:pt x="0" y="3085084"/>
                  </a:lnTo>
                  <a:lnTo>
                    <a:pt x="1423162" y="2782824"/>
                  </a:lnTo>
                  <a:lnTo>
                    <a:pt x="188341" y="2013585"/>
                  </a:lnTo>
                  <a:lnTo>
                    <a:pt x="1628775" y="2217928"/>
                  </a:lnTo>
                  <a:lnTo>
                    <a:pt x="733044" y="1071499"/>
                  </a:lnTo>
                  <a:lnTo>
                    <a:pt x="2017141" y="1755648"/>
                  </a:lnTo>
                  <a:lnTo>
                    <a:pt x="1565402" y="372491"/>
                  </a:lnTo>
                  <a:lnTo>
                    <a:pt x="2538603" y="1453896"/>
                  </a:lnTo>
                  <a:lnTo>
                    <a:pt x="2589022" y="0"/>
                  </a:lnTo>
                  <a:lnTo>
                    <a:pt x="3132201" y="1349883"/>
                  </a:lnTo>
                  <a:lnTo>
                    <a:pt x="3675380" y="0"/>
                  </a:lnTo>
                  <a:lnTo>
                    <a:pt x="3725799" y="1453896"/>
                  </a:lnTo>
                  <a:lnTo>
                    <a:pt x="4699000" y="372491"/>
                  </a:lnTo>
                  <a:lnTo>
                    <a:pt x="4247261" y="1755521"/>
                  </a:lnTo>
                  <a:lnTo>
                    <a:pt x="5531485" y="1071499"/>
                  </a:lnTo>
                  <a:lnTo>
                    <a:pt x="4635627" y="2217928"/>
                  </a:lnTo>
                  <a:lnTo>
                    <a:pt x="6076061" y="2013585"/>
                  </a:lnTo>
                  <a:lnTo>
                    <a:pt x="4841240" y="2782951"/>
                  </a:lnTo>
                  <a:lnTo>
                    <a:pt x="6264402" y="3085084"/>
                  </a:lnTo>
                  <a:close/>
                </a:path>
              </a:pathLst>
            </a:custGeom>
            <a:solidFill>
              <a:srgbClr val="2FC2FE"/>
            </a:solidFill>
          </p:spPr>
        </p:sp>
      </p:grpSp>
      <p:sp>
        <p:nvSpPr>
          <p:cNvPr id="16" name="TextBox 16"/>
          <p:cNvSpPr txBox="1"/>
          <p:nvPr/>
        </p:nvSpPr>
        <p:spPr>
          <a:xfrm>
            <a:off x="519750" y="4481513"/>
            <a:ext cx="6334812" cy="1314450"/>
          </a:xfrm>
          <a:prstGeom prst="rect">
            <a:avLst/>
          </a:prstGeom>
        </p:spPr>
        <p:txBody>
          <a:bodyPr lIns="0" tIns="0" rIns="0" bIns="0" rtlCol="0" anchor="t">
            <a:spAutoFit/>
          </a:bodyPr>
          <a:lstStyle/>
          <a:p>
            <a:pPr algn="ctr">
              <a:lnSpc>
                <a:spcPts val="10319"/>
              </a:lnSpc>
            </a:pPr>
            <a:r>
              <a:rPr lang="en-US" sz="8599" dirty="0">
                <a:solidFill>
                  <a:srgbClr val="F6F6F6"/>
                </a:solidFill>
                <a:latin typeface="Caladea Bold"/>
              </a:rPr>
              <a:t>References</a:t>
            </a:r>
          </a:p>
        </p:txBody>
      </p:sp>
      <p:sp>
        <p:nvSpPr>
          <p:cNvPr id="20"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22</a:t>
            </a:fld>
            <a:endParaRPr lang="en-US"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FC2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38900"/>
          <a:stretch>
            <a:fillRect/>
          </a:stretch>
        </p:blipFill>
        <p:spPr>
          <a:xfrm>
            <a:off x="1028700" y="2504331"/>
            <a:ext cx="16230600" cy="9916864"/>
          </a:xfrm>
          <a:prstGeom prst="rect">
            <a:avLst/>
          </a:prstGeom>
        </p:spPr>
      </p:pic>
      <p:sp>
        <p:nvSpPr>
          <p:cNvPr id="4" name="TextBox 4"/>
          <p:cNvSpPr txBox="1"/>
          <p:nvPr/>
        </p:nvSpPr>
        <p:spPr>
          <a:xfrm>
            <a:off x="4173197" y="4114383"/>
            <a:ext cx="9941605" cy="3698876"/>
          </a:xfrm>
          <a:prstGeom prst="rect">
            <a:avLst/>
          </a:prstGeom>
        </p:spPr>
        <p:txBody>
          <a:bodyPr lIns="0" tIns="0" rIns="0" bIns="0" rtlCol="0" anchor="t">
            <a:spAutoFit/>
          </a:bodyPr>
          <a:lstStyle/>
          <a:p>
            <a:pPr algn="ctr">
              <a:lnSpc>
                <a:spcPts val="14000"/>
              </a:lnSpc>
            </a:pPr>
            <a:r>
              <a:rPr lang="en-US" sz="14000">
                <a:solidFill>
                  <a:srgbClr val="F6F6F6"/>
                </a:solidFill>
                <a:latin typeface="Caladea Bold"/>
              </a:rPr>
              <a:t>Any Questions?</a:t>
            </a:r>
          </a:p>
        </p:txBody>
      </p:sp>
      <p:sp>
        <p:nvSpPr>
          <p:cNvPr id="10"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23</a:t>
            </a:fld>
            <a:endParaRPr lang="en-US" sz="3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83509" y="3356747"/>
            <a:ext cx="11120981" cy="4141852"/>
            <a:chOff x="0" y="0"/>
            <a:chExt cx="14827975" cy="5522469"/>
          </a:xfrm>
        </p:grpSpPr>
        <p:grpSp>
          <p:nvGrpSpPr>
            <p:cNvPr id="3" name="Group 3"/>
            <p:cNvGrpSpPr/>
            <p:nvPr/>
          </p:nvGrpSpPr>
          <p:grpSpPr>
            <a:xfrm>
              <a:off x="4078702" y="4080272"/>
              <a:ext cx="6670572" cy="1442197"/>
              <a:chOff x="0" y="0"/>
              <a:chExt cx="14517457" cy="3138717"/>
            </a:xfrm>
          </p:grpSpPr>
          <p:sp>
            <p:nvSpPr>
              <p:cNvPr id="4" name="Freeform 4"/>
              <p:cNvSpPr/>
              <p:nvPr/>
            </p:nvSpPr>
            <p:spPr>
              <a:xfrm>
                <a:off x="0" y="0"/>
                <a:ext cx="14517457" cy="3237777"/>
              </a:xfrm>
              <a:custGeom>
                <a:avLst/>
                <a:gdLst/>
                <a:ahLst/>
                <a:cxnLst/>
                <a:rect l="l" t="t" r="r" b="b"/>
                <a:pathLst>
                  <a:path w="14517457" h="3237777">
                    <a:moveTo>
                      <a:pt x="13895157" y="2667547"/>
                    </a:moveTo>
                    <a:cubicBezTo>
                      <a:pt x="13895157" y="2661197"/>
                      <a:pt x="13896428" y="2656117"/>
                      <a:pt x="13896428" y="2648497"/>
                    </a:cubicBezTo>
                    <a:lnTo>
                      <a:pt x="13896428" y="490220"/>
                    </a:lnTo>
                    <a:cubicBezTo>
                      <a:pt x="13896428" y="220980"/>
                      <a:pt x="13686878" y="0"/>
                      <a:pt x="13430337" y="0"/>
                    </a:cubicBezTo>
                    <a:lnTo>
                      <a:pt x="467360" y="0"/>
                    </a:lnTo>
                    <a:cubicBezTo>
                      <a:pt x="210820" y="0"/>
                      <a:pt x="0" y="220980"/>
                      <a:pt x="0" y="490220"/>
                    </a:cubicBezTo>
                    <a:lnTo>
                      <a:pt x="0" y="2648497"/>
                    </a:lnTo>
                    <a:cubicBezTo>
                      <a:pt x="0" y="2917737"/>
                      <a:pt x="209550" y="3138717"/>
                      <a:pt x="466090" y="3138717"/>
                    </a:cubicBezTo>
                    <a:lnTo>
                      <a:pt x="13429067" y="3138717"/>
                    </a:lnTo>
                    <a:cubicBezTo>
                      <a:pt x="13542097" y="3138717"/>
                      <a:pt x="13646237" y="3095537"/>
                      <a:pt x="13726247" y="3025687"/>
                    </a:cubicBezTo>
                    <a:cubicBezTo>
                      <a:pt x="13857057" y="3096807"/>
                      <a:pt x="14169478" y="3237777"/>
                      <a:pt x="14516187" y="3030767"/>
                    </a:cubicBezTo>
                    <a:cubicBezTo>
                      <a:pt x="14517457" y="3030767"/>
                      <a:pt x="14205037" y="3032037"/>
                      <a:pt x="13895157" y="2667547"/>
                    </a:cubicBezTo>
                    <a:lnTo>
                      <a:pt x="13895157" y="2667547"/>
                    </a:lnTo>
                    <a:close/>
                  </a:path>
                </a:pathLst>
              </a:custGeom>
              <a:solidFill>
                <a:srgbClr val="2FC2FE"/>
              </a:solidFill>
            </p:spPr>
          </p:sp>
        </p:grpSp>
        <p:sp>
          <p:nvSpPr>
            <p:cNvPr id="5" name="TextBox 5"/>
            <p:cNvSpPr txBox="1"/>
            <p:nvPr/>
          </p:nvSpPr>
          <p:spPr>
            <a:xfrm>
              <a:off x="4459107" y="4461434"/>
              <a:ext cx="5655760" cy="622723"/>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6F6F6"/>
                  </a:solidFill>
                  <a:latin typeface="Caladea Bold"/>
                </a:rPr>
                <a:t>Have a great day ahead.</a:t>
              </a:r>
            </a:p>
          </p:txBody>
        </p:sp>
        <p:sp>
          <p:nvSpPr>
            <p:cNvPr id="6" name="TextBox 6"/>
            <p:cNvSpPr txBox="1"/>
            <p:nvPr/>
          </p:nvSpPr>
          <p:spPr>
            <a:xfrm>
              <a:off x="0" y="276225"/>
              <a:ext cx="14827975" cy="2771775"/>
            </a:xfrm>
            <a:prstGeom prst="rect">
              <a:avLst/>
            </a:prstGeom>
          </p:spPr>
          <p:txBody>
            <a:bodyPr lIns="0" tIns="0" rIns="0" bIns="0" rtlCol="0" anchor="t">
              <a:spAutoFit/>
            </a:bodyPr>
            <a:lstStyle/>
            <a:p>
              <a:pPr marL="0" lvl="0" indent="0" algn="ctr">
                <a:lnSpc>
                  <a:spcPts val="15000"/>
                </a:lnSpc>
              </a:pPr>
              <a:r>
                <a:rPr lang="en-US" sz="15000" spc="-150">
                  <a:solidFill>
                    <a:srgbClr val="2FC2FE"/>
                  </a:solidFill>
                  <a:latin typeface="Caladea Bold"/>
                </a:rPr>
                <a:t>Thank you!</a:t>
              </a:r>
            </a:p>
          </p:txBody>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616399"/>
            <a:ext cx="641901" cy="641901"/>
          </a:xfrm>
          <a:prstGeom prst="rect">
            <a:avLst/>
          </a:prstGeom>
        </p:spPr>
      </p:pic>
      <p:sp>
        <p:nvSpPr>
          <p:cNvPr id="8" name="TextBox 8"/>
          <p:cNvSpPr txBox="1"/>
          <p:nvPr/>
        </p:nvSpPr>
        <p:spPr>
          <a:xfrm>
            <a:off x="13326257" y="1019175"/>
            <a:ext cx="3933043" cy="371475"/>
          </a:xfrm>
          <a:prstGeom prst="rect">
            <a:avLst/>
          </a:prstGeom>
        </p:spPr>
        <p:txBody>
          <a:bodyPr lIns="0" tIns="0" rIns="0" bIns="0" rtlCol="0" anchor="t">
            <a:spAutoFit/>
          </a:bodyPr>
          <a:lstStyle/>
          <a:p>
            <a:pPr marL="0" lvl="0" indent="0" algn="r">
              <a:lnSpc>
                <a:spcPts val="2879"/>
              </a:lnSpc>
            </a:pPr>
            <a:r>
              <a:rPr lang="en-US" sz="2400" dirty="0">
                <a:solidFill>
                  <a:srgbClr val="000000"/>
                </a:solidFill>
                <a:latin typeface="Caladea"/>
              </a:rPr>
              <a:t>May 7,</a:t>
            </a:r>
            <a:r>
              <a:rPr lang="en-US" sz="2400" u="none" dirty="0">
                <a:solidFill>
                  <a:srgbClr val="000000"/>
                </a:solidFill>
                <a:latin typeface="Caladea"/>
              </a:rPr>
              <a:t> 2023</a:t>
            </a:r>
          </a:p>
        </p:txBody>
      </p:sp>
      <p:sp>
        <p:nvSpPr>
          <p:cNvPr id="9" name="TextBox 9"/>
          <p:cNvSpPr txBox="1"/>
          <p:nvPr/>
        </p:nvSpPr>
        <p:spPr>
          <a:xfrm>
            <a:off x="1028700" y="1019175"/>
            <a:ext cx="3933043" cy="371475"/>
          </a:xfrm>
          <a:prstGeom prst="rect">
            <a:avLst/>
          </a:prstGeom>
        </p:spPr>
        <p:txBody>
          <a:bodyPr lIns="0" tIns="0" rIns="0" bIns="0" rtlCol="0" anchor="t">
            <a:spAutoFit/>
          </a:bodyPr>
          <a:lstStyle/>
          <a:p>
            <a:pPr marL="0" lvl="0" indent="0">
              <a:lnSpc>
                <a:spcPts val="2879"/>
              </a:lnSpc>
            </a:pPr>
            <a:r>
              <a:rPr lang="en-US" sz="2400" dirty="0">
                <a:solidFill>
                  <a:srgbClr val="000000"/>
                </a:solidFill>
                <a:latin typeface="Caladea"/>
              </a:rPr>
              <a:t>NUML E PAYMENT</a:t>
            </a:r>
          </a:p>
        </p:txBody>
      </p:sp>
      <p:sp>
        <p:nvSpPr>
          <p:cNvPr id="10" name="TextBox 10"/>
          <p:cNvSpPr txBox="1"/>
          <p:nvPr/>
        </p:nvSpPr>
        <p:spPr>
          <a:xfrm>
            <a:off x="1826686" y="8746850"/>
            <a:ext cx="3933043" cy="371475"/>
          </a:xfrm>
          <a:prstGeom prst="rect">
            <a:avLst/>
          </a:prstGeom>
        </p:spPr>
        <p:txBody>
          <a:bodyPr lIns="0" tIns="0" rIns="0" bIns="0" rtlCol="0" anchor="t">
            <a:spAutoFit/>
          </a:bodyPr>
          <a:lstStyle/>
          <a:p>
            <a:pPr marL="0" lvl="0" indent="0">
              <a:lnSpc>
                <a:spcPts val="2879"/>
              </a:lnSpc>
            </a:pPr>
            <a:r>
              <a:rPr lang="en-US" sz="2400">
                <a:solidFill>
                  <a:srgbClr val="004866"/>
                </a:solidFill>
                <a:latin typeface="Caladea"/>
              </a:rPr>
              <a:t>https://www.hanannawaz.com</a:t>
            </a:r>
          </a:p>
        </p:txBody>
      </p:sp>
      <p:sp>
        <p:nvSpPr>
          <p:cNvPr id="14"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24</a:t>
            </a:fld>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C3FF"/>
        </a:solidFill>
        <a:effectLst/>
      </p:bgPr>
    </p:bg>
    <p:spTree>
      <p:nvGrpSpPr>
        <p:cNvPr id="1" name=""/>
        <p:cNvGrpSpPr/>
        <p:nvPr/>
      </p:nvGrpSpPr>
      <p:grpSpPr>
        <a:xfrm>
          <a:off x="0" y="0"/>
          <a:ext cx="0" cy="0"/>
          <a:chOff x="0" y="0"/>
          <a:chExt cx="0" cy="0"/>
        </a:xfrm>
      </p:grpSpPr>
      <p:grpSp>
        <p:nvGrpSpPr>
          <p:cNvPr id="2" name="Group 2"/>
          <p:cNvGrpSpPr/>
          <p:nvPr/>
        </p:nvGrpSpPr>
        <p:grpSpPr>
          <a:xfrm>
            <a:off x="11792973" y="3429515"/>
            <a:ext cx="4236112" cy="4236112"/>
            <a:chOff x="0" y="0"/>
            <a:chExt cx="5648150" cy="5648150"/>
          </a:xfrm>
        </p:grpSpPr>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648150" cy="5648150"/>
            </a:xfrm>
            <a:prstGeom prst="rect">
              <a:avLst/>
            </a:prstGeom>
          </p:spPr>
        </p:pic>
        <p:grpSp>
          <p:nvGrpSpPr>
            <p:cNvPr id="4" name="Group 4"/>
            <p:cNvGrpSpPr>
              <a:grpSpLocks noChangeAspect="1"/>
            </p:cNvGrpSpPr>
            <p:nvPr/>
          </p:nvGrpSpPr>
          <p:grpSpPr>
            <a:xfrm>
              <a:off x="276274" y="276284"/>
              <a:ext cx="5095603" cy="509558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6207" b="-25022"/>
                </a:stretch>
              </a:blipFill>
            </p:spPr>
          </p:sp>
        </p:grpSp>
      </p:grpSp>
      <p:grpSp>
        <p:nvGrpSpPr>
          <p:cNvPr id="6" name="Group 6"/>
          <p:cNvGrpSpPr/>
          <p:nvPr/>
        </p:nvGrpSpPr>
        <p:grpSpPr>
          <a:xfrm>
            <a:off x="7025944" y="3429515"/>
            <a:ext cx="4236112" cy="4236112"/>
            <a:chOff x="0" y="0"/>
            <a:chExt cx="5648150" cy="5648150"/>
          </a:xfrm>
        </p:grpSpPr>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648150" cy="5648150"/>
            </a:xfrm>
            <a:prstGeom prst="rect">
              <a:avLst/>
            </a:prstGeom>
          </p:spPr>
        </p:pic>
        <p:grpSp>
          <p:nvGrpSpPr>
            <p:cNvPr id="8" name="Group 8"/>
            <p:cNvGrpSpPr>
              <a:grpSpLocks noChangeAspect="1"/>
            </p:cNvGrpSpPr>
            <p:nvPr/>
          </p:nvGrpSpPr>
          <p:grpSpPr>
            <a:xfrm>
              <a:off x="276274" y="276284"/>
              <a:ext cx="5095603" cy="509558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14530" b="-14530"/>
                </a:stretch>
              </a:blipFill>
            </p:spPr>
          </p:sp>
        </p:grpSp>
      </p:grpSp>
      <p:grpSp>
        <p:nvGrpSpPr>
          <p:cNvPr id="10" name="Group 10"/>
          <p:cNvGrpSpPr/>
          <p:nvPr/>
        </p:nvGrpSpPr>
        <p:grpSpPr>
          <a:xfrm>
            <a:off x="2258914" y="3429515"/>
            <a:ext cx="4236112" cy="4236112"/>
            <a:chOff x="0" y="0"/>
            <a:chExt cx="5648150" cy="5648150"/>
          </a:xfrm>
        </p:grpSpPr>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648150" cy="5648150"/>
            </a:xfrm>
            <a:prstGeom prst="rect">
              <a:avLst/>
            </a:prstGeom>
          </p:spPr>
        </p:pic>
        <p:grpSp>
          <p:nvGrpSpPr>
            <p:cNvPr id="12" name="Group 12"/>
            <p:cNvGrpSpPr>
              <a:grpSpLocks noChangeAspect="1"/>
            </p:cNvGrpSpPr>
            <p:nvPr/>
          </p:nvGrpSpPr>
          <p:grpSpPr>
            <a:xfrm>
              <a:off x="276274" y="276284"/>
              <a:ext cx="5095603" cy="509558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4673"/>
                </a:stretch>
              </a:blipFill>
            </p:spPr>
          </p:sp>
        </p:grpSp>
      </p:grpSp>
      <p:sp>
        <p:nvSpPr>
          <p:cNvPr id="14" name="TextBox 14"/>
          <p:cNvSpPr txBox="1"/>
          <p:nvPr/>
        </p:nvSpPr>
        <p:spPr>
          <a:xfrm>
            <a:off x="1028700" y="1019175"/>
            <a:ext cx="8415320" cy="1314450"/>
          </a:xfrm>
          <a:prstGeom prst="rect">
            <a:avLst/>
          </a:prstGeom>
        </p:spPr>
        <p:txBody>
          <a:bodyPr lIns="0" tIns="0" rIns="0" bIns="0" rtlCol="0" anchor="t">
            <a:spAutoFit/>
          </a:bodyPr>
          <a:lstStyle/>
          <a:p>
            <a:pPr>
              <a:lnSpc>
                <a:spcPts val="10319"/>
              </a:lnSpc>
            </a:pPr>
            <a:r>
              <a:rPr lang="en-US" sz="8599">
                <a:solidFill>
                  <a:srgbClr val="292929"/>
                </a:solidFill>
                <a:latin typeface="Caladea Bold"/>
              </a:rPr>
              <a:t>Group Members </a:t>
            </a:r>
          </a:p>
        </p:txBody>
      </p:sp>
      <p:grpSp>
        <p:nvGrpSpPr>
          <p:cNvPr id="15" name="Group 15"/>
          <p:cNvGrpSpPr/>
          <p:nvPr/>
        </p:nvGrpSpPr>
        <p:grpSpPr>
          <a:xfrm>
            <a:off x="2114623" y="8128593"/>
            <a:ext cx="4524694" cy="1205458"/>
            <a:chOff x="-1" y="-38100"/>
            <a:chExt cx="5325034" cy="1607278"/>
          </a:xfrm>
        </p:grpSpPr>
        <p:sp>
          <p:nvSpPr>
            <p:cNvPr id="16" name="TextBox 16"/>
            <p:cNvSpPr txBox="1"/>
            <p:nvPr/>
          </p:nvSpPr>
          <p:spPr>
            <a:xfrm>
              <a:off x="0" y="-38100"/>
              <a:ext cx="5001919" cy="1607278"/>
            </a:xfrm>
            <a:prstGeom prst="rect">
              <a:avLst/>
            </a:prstGeom>
          </p:spPr>
          <p:txBody>
            <a:bodyPr lIns="0" tIns="0" rIns="0" bIns="0" rtlCol="0" anchor="t">
              <a:spAutoFit/>
            </a:bodyPr>
            <a:lstStyle/>
            <a:p>
              <a:pPr algn="ctr">
                <a:lnSpc>
                  <a:spcPts val="4680"/>
                </a:lnSpc>
              </a:pPr>
              <a:r>
                <a:rPr lang="en-US" sz="3600" dirty="0">
                  <a:solidFill>
                    <a:srgbClr val="292929"/>
                  </a:solidFill>
                  <a:latin typeface="Caladea Bold"/>
                </a:rPr>
                <a:t>Abdul Hanan Nawaz</a:t>
              </a:r>
            </a:p>
          </p:txBody>
        </p:sp>
        <p:sp>
          <p:nvSpPr>
            <p:cNvPr id="17" name="TextBox 17"/>
            <p:cNvSpPr txBox="1"/>
            <p:nvPr/>
          </p:nvSpPr>
          <p:spPr>
            <a:xfrm>
              <a:off x="-1" y="854744"/>
              <a:ext cx="5325034" cy="538183"/>
            </a:xfrm>
            <a:prstGeom prst="rect">
              <a:avLst/>
            </a:prstGeom>
          </p:spPr>
          <p:txBody>
            <a:bodyPr wrap="square" lIns="0" tIns="0" rIns="0" bIns="0" rtlCol="0" anchor="t">
              <a:spAutoFit/>
            </a:bodyPr>
            <a:lstStyle/>
            <a:p>
              <a:pPr algn="ctr">
                <a:lnSpc>
                  <a:spcPts val="3380"/>
                </a:lnSpc>
              </a:pPr>
              <a:r>
                <a:rPr lang="en-US" sz="2600" dirty="0">
                  <a:solidFill>
                    <a:srgbClr val="292929"/>
                  </a:solidFill>
                  <a:latin typeface="Public Sans"/>
                </a:rPr>
                <a:t>Freelance Data Engineer</a:t>
              </a:r>
            </a:p>
          </p:txBody>
        </p:sp>
      </p:grpSp>
      <p:grpSp>
        <p:nvGrpSpPr>
          <p:cNvPr id="18" name="Group 18"/>
          <p:cNvGrpSpPr/>
          <p:nvPr/>
        </p:nvGrpSpPr>
        <p:grpSpPr>
          <a:xfrm>
            <a:off x="7472846" y="8157168"/>
            <a:ext cx="3342309" cy="1529757"/>
            <a:chOff x="0" y="0"/>
            <a:chExt cx="4456411" cy="2039675"/>
          </a:xfrm>
        </p:grpSpPr>
        <p:sp>
          <p:nvSpPr>
            <p:cNvPr id="19" name="TextBox 19"/>
            <p:cNvSpPr txBox="1"/>
            <p:nvPr/>
          </p:nvSpPr>
          <p:spPr>
            <a:xfrm>
              <a:off x="0" y="-38100"/>
              <a:ext cx="4456411" cy="764540"/>
            </a:xfrm>
            <a:prstGeom prst="rect">
              <a:avLst/>
            </a:prstGeom>
          </p:spPr>
          <p:txBody>
            <a:bodyPr lIns="0" tIns="0" rIns="0" bIns="0" rtlCol="0" anchor="t">
              <a:spAutoFit/>
            </a:bodyPr>
            <a:lstStyle/>
            <a:p>
              <a:pPr algn="ctr">
                <a:lnSpc>
                  <a:spcPts val="4680"/>
                </a:lnSpc>
              </a:pPr>
              <a:r>
                <a:rPr lang="en-US" sz="3600">
                  <a:solidFill>
                    <a:srgbClr val="292929"/>
                  </a:solidFill>
                  <a:latin typeface="Caladea Bold"/>
                </a:rPr>
                <a:t>M. Hamza</a:t>
              </a:r>
            </a:p>
          </p:txBody>
        </p:sp>
        <p:sp>
          <p:nvSpPr>
            <p:cNvPr id="20" name="TextBox 20"/>
            <p:cNvSpPr txBox="1"/>
            <p:nvPr/>
          </p:nvSpPr>
          <p:spPr>
            <a:xfrm>
              <a:off x="0" y="902602"/>
              <a:ext cx="4456411" cy="1137073"/>
            </a:xfrm>
            <a:prstGeom prst="rect">
              <a:avLst/>
            </a:prstGeom>
          </p:spPr>
          <p:txBody>
            <a:bodyPr lIns="0" tIns="0" rIns="0" bIns="0" rtlCol="0" anchor="t">
              <a:spAutoFit/>
            </a:bodyPr>
            <a:lstStyle/>
            <a:p>
              <a:pPr algn="ctr">
                <a:lnSpc>
                  <a:spcPts val="3380"/>
                </a:lnSpc>
              </a:pPr>
              <a:r>
                <a:rPr lang="en-US" sz="2600" dirty="0">
                  <a:solidFill>
                    <a:srgbClr val="292929"/>
                  </a:solidFill>
                  <a:latin typeface="Public Sans"/>
                </a:rPr>
                <a:t>Web Developer</a:t>
              </a:r>
            </a:p>
            <a:p>
              <a:pPr algn="ctr">
                <a:lnSpc>
                  <a:spcPts val="3380"/>
                </a:lnSpc>
              </a:pPr>
              <a:r>
                <a:rPr lang="en-US" sz="2600" dirty="0">
                  <a:solidFill>
                    <a:srgbClr val="292929"/>
                  </a:solidFill>
                  <a:latin typeface="Public Sans"/>
                </a:rPr>
                <a:t>@NUML E Payment</a:t>
              </a:r>
            </a:p>
          </p:txBody>
        </p:sp>
      </p:grpSp>
      <p:grpSp>
        <p:nvGrpSpPr>
          <p:cNvPr id="21" name="Group 21"/>
          <p:cNvGrpSpPr/>
          <p:nvPr/>
        </p:nvGrpSpPr>
        <p:grpSpPr>
          <a:xfrm>
            <a:off x="12277647" y="8121273"/>
            <a:ext cx="3266764" cy="1529757"/>
            <a:chOff x="0" y="0"/>
            <a:chExt cx="4355685" cy="2039675"/>
          </a:xfrm>
        </p:grpSpPr>
        <p:sp>
          <p:nvSpPr>
            <p:cNvPr id="22" name="TextBox 22"/>
            <p:cNvSpPr txBox="1"/>
            <p:nvPr/>
          </p:nvSpPr>
          <p:spPr>
            <a:xfrm>
              <a:off x="0" y="-38100"/>
              <a:ext cx="4355685" cy="764540"/>
            </a:xfrm>
            <a:prstGeom prst="rect">
              <a:avLst/>
            </a:prstGeom>
          </p:spPr>
          <p:txBody>
            <a:bodyPr lIns="0" tIns="0" rIns="0" bIns="0" rtlCol="0" anchor="t">
              <a:spAutoFit/>
            </a:bodyPr>
            <a:lstStyle/>
            <a:p>
              <a:pPr algn="ctr">
                <a:lnSpc>
                  <a:spcPts val="4680"/>
                </a:lnSpc>
              </a:pPr>
              <a:r>
                <a:rPr lang="en-US" sz="3600">
                  <a:solidFill>
                    <a:srgbClr val="292929"/>
                  </a:solidFill>
                  <a:latin typeface="Caladea Bold"/>
                </a:rPr>
                <a:t>M. Bakht Jamal</a:t>
              </a:r>
            </a:p>
          </p:txBody>
        </p:sp>
        <p:sp>
          <p:nvSpPr>
            <p:cNvPr id="23" name="TextBox 23"/>
            <p:cNvSpPr txBox="1"/>
            <p:nvPr/>
          </p:nvSpPr>
          <p:spPr>
            <a:xfrm>
              <a:off x="0" y="902602"/>
              <a:ext cx="4355685" cy="1137073"/>
            </a:xfrm>
            <a:prstGeom prst="rect">
              <a:avLst/>
            </a:prstGeom>
          </p:spPr>
          <p:txBody>
            <a:bodyPr lIns="0" tIns="0" rIns="0" bIns="0" rtlCol="0" anchor="t">
              <a:spAutoFit/>
            </a:bodyPr>
            <a:lstStyle/>
            <a:p>
              <a:pPr algn="ctr">
                <a:lnSpc>
                  <a:spcPts val="3380"/>
                </a:lnSpc>
              </a:pPr>
              <a:r>
                <a:rPr lang="en-US" sz="2600">
                  <a:solidFill>
                    <a:srgbClr val="292929"/>
                  </a:solidFill>
                  <a:latin typeface="Public Sans"/>
                </a:rPr>
                <a:t>Front End Developer @Msberater</a:t>
              </a:r>
            </a:p>
          </p:txBody>
        </p:sp>
      </p:grpSp>
      <p:sp>
        <p:nvSpPr>
          <p:cNvPr id="28"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3</a:t>
            </a:fld>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C3FF"/>
        </a:solidFill>
        <a:effectLst/>
      </p:bgPr>
    </p:bg>
    <p:spTree>
      <p:nvGrpSpPr>
        <p:cNvPr id="1" name=""/>
        <p:cNvGrpSpPr/>
        <p:nvPr/>
      </p:nvGrpSpPr>
      <p:grpSpPr>
        <a:xfrm>
          <a:off x="0" y="0"/>
          <a:ext cx="0" cy="0"/>
          <a:chOff x="0" y="0"/>
          <a:chExt cx="0" cy="0"/>
        </a:xfrm>
      </p:grpSpPr>
      <p:grpSp>
        <p:nvGrpSpPr>
          <p:cNvPr id="2" name="Group 2"/>
          <p:cNvGrpSpPr/>
          <p:nvPr/>
        </p:nvGrpSpPr>
        <p:grpSpPr>
          <a:xfrm>
            <a:off x="6490426" y="2333625"/>
            <a:ext cx="5307149" cy="5307149"/>
            <a:chOff x="0" y="0"/>
            <a:chExt cx="7076199" cy="7076199"/>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7076199" cy="7076199"/>
            </a:xfrm>
            <a:prstGeom prst="rect">
              <a:avLst/>
            </a:prstGeom>
          </p:spPr>
        </p:pic>
        <p:grpSp>
          <p:nvGrpSpPr>
            <p:cNvPr id="4" name="Group 4"/>
            <p:cNvGrpSpPr>
              <a:grpSpLocks noChangeAspect="1"/>
            </p:cNvGrpSpPr>
            <p:nvPr/>
          </p:nvGrpSpPr>
          <p:grpSpPr>
            <a:xfrm>
              <a:off x="346125" y="346138"/>
              <a:ext cx="6383948" cy="6383923"/>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4580" b="-4580"/>
                </a:stretch>
              </a:blipFill>
            </p:spPr>
          </p:sp>
        </p:grpSp>
      </p:grpSp>
      <p:sp>
        <p:nvSpPr>
          <p:cNvPr id="6" name="TextBox 6"/>
          <p:cNvSpPr txBox="1"/>
          <p:nvPr/>
        </p:nvSpPr>
        <p:spPr>
          <a:xfrm>
            <a:off x="1028700" y="1019175"/>
            <a:ext cx="8415320" cy="1314450"/>
          </a:xfrm>
          <a:prstGeom prst="rect">
            <a:avLst/>
          </a:prstGeom>
        </p:spPr>
        <p:txBody>
          <a:bodyPr lIns="0" tIns="0" rIns="0" bIns="0" rtlCol="0" anchor="t">
            <a:spAutoFit/>
          </a:bodyPr>
          <a:lstStyle/>
          <a:p>
            <a:pPr>
              <a:lnSpc>
                <a:spcPts val="10319"/>
              </a:lnSpc>
            </a:pPr>
            <a:r>
              <a:rPr lang="en-US" sz="8599">
                <a:solidFill>
                  <a:srgbClr val="292929"/>
                </a:solidFill>
                <a:latin typeface="Caladea Bold"/>
              </a:rPr>
              <a:t>Supervisor</a:t>
            </a:r>
          </a:p>
        </p:txBody>
      </p:sp>
      <p:grpSp>
        <p:nvGrpSpPr>
          <p:cNvPr id="7" name="Group 7"/>
          <p:cNvGrpSpPr/>
          <p:nvPr/>
        </p:nvGrpSpPr>
        <p:grpSpPr>
          <a:xfrm>
            <a:off x="7175228" y="8157168"/>
            <a:ext cx="3937544" cy="1101132"/>
            <a:chOff x="0" y="0"/>
            <a:chExt cx="5250058" cy="1468175"/>
          </a:xfrm>
        </p:grpSpPr>
        <p:sp>
          <p:nvSpPr>
            <p:cNvPr id="8" name="TextBox 8"/>
            <p:cNvSpPr txBox="1"/>
            <p:nvPr/>
          </p:nvSpPr>
          <p:spPr>
            <a:xfrm>
              <a:off x="0" y="-38100"/>
              <a:ext cx="5250058" cy="764540"/>
            </a:xfrm>
            <a:prstGeom prst="rect">
              <a:avLst/>
            </a:prstGeom>
          </p:spPr>
          <p:txBody>
            <a:bodyPr lIns="0" tIns="0" rIns="0" bIns="0" rtlCol="0" anchor="t">
              <a:spAutoFit/>
            </a:bodyPr>
            <a:lstStyle/>
            <a:p>
              <a:pPr algn="ctr">
                <a:lnSpc>
                  <a:spcPts val="4680"/>
                </a:lnSpc>
              </a:pPr>
              <a:r>
                <a:rPr lang="en-US" sz="3600">
                  <a:solidFill>
                    <a:srgbClr val="292929"/>
                  </a:solidFill>
                  <a:latin typeface="Caladea Bold"/>
                </a:rPr>
                <a:t>Mr. Mohsin Abbas</a:t>
              </a:r>
            </a:p>
          </p:txBody>
        </p:sp>
        <p:sp>
          <p:nvSpPr>
            <p:cNvPr id="9" name="TextBox 9"/>
            <p:cNvSpPr txBox="1"/>
            <p:nvPr/>
          </p:nvSpPr>
          <p:spPr>
            <a:xfrm>
              <a:off x="0" y="902602"/>
              <a:ext cx="5250058" cy="565573"/>
            </a:xfrm>
            <a:prstGeom prst="rect">
              <a:avLst/>
            </a:prstGeom>
          </p:spPr>
          <p:txBody>
            <a:bodyPr lIns="0" tIns="0" rIns="0" bIns="0" rtlCol="0" anchor="t">
              <a:spAutoFit/>
            </a:bodyPr>
            <a:lstStyle/>
            <a:p>
              <a:pPr algn="ctr">
                <a:lnSpc>
                  <a:spcPts val="3380"/>
                </a:lnSpc>
              </a:pPr>
              <a:r>
                <a:rPr lang="en-US" sz="2600" dirty="0">
                  <a:solidFill>
                    <a:srgbClr val="292929"/>
                  </a:solidFill>
                  <a:latin typeface="Public Sans"/>
                </a:rPr>
                <a:t>Lecturer @NUML</a:t>
              </a:r>
            </a:p>
          </p:txBody>
        </p:sp>
      </p:grpSp>
      <p:sp>
        <p:nvSpPr>
          <p:cNvPr id="14"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4</a:t>
            </a:fld>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769891" y="1377939"/>
            <a:ext cx="9165556" cy="1314450"/>
          </a:xfrm>
          <a:prstGeom prst="rect">
            <a:avLst/>
          </a:prstGeom>
        </p:spPr>
        <p:txBody>
          <a:bodyPr lIns="0" tIns="0" rIns="0" bIns="0" rtlCol="0" anchor="t">
            <a:spAutoFit/>
          </a:bodyPr>
          <a:lstStyle/>
          <a:p>
            <a:pPr>
              <a:lnSpc>
                <a:spcPts val="10319"/>
              </a:lnSpc>
            </a:pPr>
            <a:r>
              <a:rPr lang="en-US" sz="8599">
                <a:solidFill>
                  <a:srgbClr val="292929"/>
                </a:solidFill>
                <a:latin typeface="Caladea Bold"/>
              </a:rPr>
              <a:t>Outline</a:t>
            </a:r>
          </a:p>
        </p:txBody>
      </p:sp>
      <p:sp>
        <p:nvSpPr>
          <p:cNvPr id="3" name="TextBox 3"/>
          <p:cNvSpPr txBox="1"/>
          <p:nvPr/>
        </p:nvSpPr>
        <p:spPr>
          <a:xfrm>
            <a:off x="1769891" y="4159153"/>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Introduction</a:t>
            </a:r>
          </a:p>
        </p:txBody>
      </p:sp>
      <p:grpSp>
        <p:nvGrpSpPr>
          <p:cNvPr id="4" name="Group 4"/>
          <p:cNvGrpSpPr/>
          <p:nvPr/>
        </p:nvGrpSpPr>
        <p:grpSpPr>
          <a:xfrm>
            <a:off x="2625195" y="3007849"/>
            <a:ext cx="961029" cy="961029"/>
            <a:chOff x="0" y="0"/>
            <a:chExt cx="1281372" cy="1281372"/>
          </a:xfrm>
        </p:grpSpPr>
        <p:grpSp>
          <p:nvGrpSpPr>
            <p:cNvPr id="5" name="Group 5"/>
            <p:cNvGrpSpPr/>
            <p:nvPr/>
          </p:nvGrpSpPr>
          <p:grpSpPr>
            <a:xfrm>
              <a:off x="0" y="0"/>
              <a:ext cx="1281372" cy="128137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7" name="TextBox 7"/>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1</a:t>
              </a:r>
            </a:p>
          </p:txBody>
        </p:sp>
      </p:grpSp>
      <p:sp>
        <p:nvSpPr>
          <p:cNvPr id="8" name="TextBox 8"/>
          <p:cNvSpPr txBox="1"/>
          <p:nvPr/>
        </p:nvSpPr>
        <p:spPr>
          <a:xfrm>
            <a:off x="4842875" y="4159153"/>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Existing System</a:t>
            </a:r>
          </a:p>
        </p:txBody>
      </p:sp>
      <p:grpSp>
        <p:nvGrpSpPr>
          <p:cNvPr id="9" name="Group 9"/>
          <p:cNvGrpSpPr/>
          <p:nvPr/>
        </p:nvGrpSpPr>
        <p:grpSpPr>
          <a:xfrm>
            <a:off x="5698179" y="3007849"/>
            <a:ext cx="961029" cy="961029"/>
            <a:chOff x="0" y="0"/>
            <a:chExt cx="1281372" cy="1281372"/>
          </a:xfrm>
        </p:grpSpPr>
        <p:grpSp>
          <p:nvGrpSpPr>
            <p:cNvPr id="10" name="Group 10"/>
            <p:cNvGrpSpPr/>
            <p:nvPr/>
          </p:nvGrpSpPr>
          <p:grpSpPr>
            <a:xfrm>
              <a:off x="0" y="0"/>
              <a:ext cx="1281372" cy="128137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12" name="TextBox 1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2</a:t>
              </a:r>
            </a:p>
          </p:txBody>
        </p:sp>
      </p:grpSp>
      <p:sp>
        <p:nvSpPr>
          <p:cNvPr id="13" name="TextBox 13"/>
          <p:cNvSpPr txBox="1"/>
          <p:nvPr/>
        </p:nvSpPr>
        <p:spPr>
          <a:xfrm>
            <a:off x="7914562" y="4159153"/>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Problem Descrip.</a:t>
            </a:r>
          </a:p>
        </p:txBody>
      </p:sp>
      <p:grpSp>
        <p:nvGrpSpPr>
          <p:cNvPr id="14" name="Group 14"/>
          <p:cNvGrpSpPr/>
          <p:nvPr/>
        </p:nvGrpSpPr>
        <p:grpSpPr>
          <a:xfrm>
            <a:off x="8769866" y="3007849"/>
            <a:ext cx="961029" cy="961029"/>
            <a:chOff x="0" y="0"/>
            <a:chExt cx="1281372" cy="1281372"/>
          </a:xfrm>
        </p:grpSpPr>
        <p:grpSp>
          <p:nvGrpSpPr>
            <p:cNvPr id="15" name="Group 15"/>
            <p:cNvGrpSpPr/>
            <p:nvPr/>
          </p:nvGrpSpPr>
          <p:grpSpPr>
            <a:xfrm>
              <a:off x="0" y="0"/>
              <a:ext cx="1281372" cy="128137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17" name="TextBox 17"/>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3</a:t>
              </a:r>
            </a:p>
          </p:txBody>
        </p:sp>
      </p:grpSp>
      <p:sp>
        <p:nvSpPr>
          <p:cNvPr id="18" name="TextBox 18"/>
          <p:cNvSpPr txBox="1"/>
          <p:nvPr/>
        </p:nvSpPr>
        <p:spPr>
          <a:xfrm>
            <a:off x="10987546" y="4159153"/>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Project Objective</a:t>
            </a:r>
          </a:p>
        </p:txBody>
      </p:sp>
      <p:grpSp>
        <p:nvGrpSpPr>
          <p:cNvPr id="19" name="Group 19"/>
          <p:cNvGrpSpPr/>
          <p:nvPr/>
        </p:nvGrpSpPr>
        <p:grpSpPr>
          <a:xfrm>
            <a:off x="11842850" y="3007849"/>
            <a:ext cx="961029" cy="961029"/>
            <a:chOff x="0" y="0"/>
            <a:chExt cx="1281372" cy="1281372"/>
          </a:xfrm>
        </p:grpSpPr>
        <p:grpSp>
          <p:nvGrpSpPr>
            <p:cNvPr id="20" name="Group 20"/>
            <p:cNvGrpSpPr/>
            <p:nvPr/>
          </p:nvGrpSpPr>
          <p:grpSpPr>
            <a:xfrm>
              <a:off x="0" y="0"/>
              <a:ext cx="1281372" cy="1281372"/>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22" name="TextBox 2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4</a:t>
              </a:r>
            </a:p>
          </p:txBody>
        </p:sp>
      </p:grpSp>
      <p:sp>
        <p:nvSpPr>
          <p:cNvPr id="23" name="TextBox 23"/>
          <p:cNvSpPr txBox="1"/>
          <p:nvPr/>
        </p:nvSpPr>
        <p:spPr>
          <a:xfrm>
            <a:off x="14059233" y="4159153"/>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Proposed System</a:t>
            </a:r>
          </a:p>
        </p:txBody>
      </p:sp>
      <p:grpSp>
        <p:nvGrpSpPr>
          <p:cNvPr id="24" name="Group 24"/>
          <p:cNvGrpSpPr/>
          <p:nvPr/>
        </p:nvGrpSpPr>
        <p:grpSpPr>
          <a:xfrm>
            <a:off x="14914537" y="3007849"/>
            <a:ext cx="961029" cy="961029"/>
            <a:chOff x="0" y="0"/>
            <a:chExt cx="1281372" cy="1281372"/>
          </a:xfrm>
        </p:grpSpPr>
        <p:grpSp>
          <p:nvGrpSpPr>
            <p:cNvPr id="25" name="Group 25"/>
            <p:cNvGrpSpPr/>
            <p:nvPr/>
          </p:nvGrpSpPr>
          <p:grpSpPr>
            <a:xfrm>
              <a:off x="0" y="0"/>
              <a:ext cx="1281372" cy="1281372"/>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27" name="TextBox 27"/>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5</a:t>
              </a:r>
            </a:p>
          </p:txBody>
        </p:sp>
      </p:grpSp>
      <p:sp>
        <p:nvSpPr>
          <p:cNvPr id="28" name="TextBox 28"/>
          <p:cNvSpPr txBox="1"/>
          <p:nvPr/>
        </p:nvSpPr>
        <p:spPr>
          <a:xfrm>
            <a:off x="1769891" y="6445836"/>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Methodology</a:t>
            </a:r>
          </a:p>
        </p:txBody>
      </p:sp>
      <p:grpSp>
        <p:nvGrpSpPr>
          <p:cNvPr id="29" name="Group 29"/>
          <p:cNvGrpSpPr/>
          <p:nvPr/>
        </p:nvGrpSpPr>
        <p:grpSpPr>
          <a:xfrm>
            <a:off x="2625195" y="5294533"/>
            <a:ext cx="961029" cy="961029"/>
            <a:chOff x="0" y="0"/>
            <a:chExt cx="1281372" cy="1281372"/>
          </a:xfrm>
        </p:grpSpPr>
        <p:grpSp>
          <p:nvGrpSpPr>
            <p:cNvPr id="30" name="Group 30"/>
            <p:cNvGrpSpPr/>
            <p:nvPr/>
          </p:nvGrpSpPr>
          <p:grpSpPr>
            <a:xfrm>
              <a:off x="0" y="0"/>
              <a:ext cx="1281372" cy="1281372"/>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32" name="TextBox 3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6</a:t>
              </a:r>
            </a:p>
          </p:txBody>
        </p:sp>
      </p:grpSp>
      <p:sp>
        <p:nvSpPr>
          <p:cNvPr id="33" name="TextBox 33"/>
          <p:cNvSpPr txBox="1"/>
          <p:nvPr/>
        </p:nvSpPr>
        <p:spPr>
          <a:xfrm>
            <a:off x="4842875" y="6445836"/>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Project Scope</a:t>
            </a:r>
          </a:p>
        </p:txBody>
      </p:sp>
      <p:grpSp>
        <p:nvGrpSpPr>
          <p:cNvPr id="34" name="Group 34"/>
          <p:cNvGrpSpPr/>
          <p:nvPr/>
        </p:nvGrpSpPr>
        <p:grpSpPr>
          <a:xfrm>
            <a:off x="5698179" y="5294533"/>
            <a:ext cx="961029" cy="961029"/>
            <a:chOff x="0" y="0"/>
            <a:chExt cx="1281372" cy="1281372"/>
          </a:xfrm>
        </p:grpSpPr>
        <p:grpSp>
          <p:nvGrpSpPr>
            <p:cNvPr id="35" name="Group 35"/>
            <p:cNvGrpSpPr/>
            <p:nvPr/>
          </p:nvGrpSpPr>
          <p:grpSpPr>
            <a:xfrm>
              <a:off x="0" y="0"/>
              <a:ext cx="1281372" cy="1281372"/>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37" name="TextBox 37"/>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7</a:t>
              </a:r>
            </a:p>
          </p:txBody>
        </p:sp>
      </p:grpSp>
      <p:sp>
        <p:nvSpPr>
          <p:cNvPr id="38" name="TextBox 38"/>
          <p:cNvSpPr txBox="1"/>
          <p:nvPr/>
        </p:nvSpPr>
        <p:spPr>
          <a:xfrm>
            <a:off x="7914562" y="6445836"/>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Feasibility Study</a:t>
            </a:r>
          </a:p>
        </p:txBody>
      </p:sp>
      <p:grpSp>
        <p:nvGrpSpPr>
          <p:cNvPr id="39" name="Group 39"/>
          <p:cNvGrpSpPr/>
          <p:nvPr/>
        </p:nvGrpSpPr>
        <p:grpSpPr>
          <a:xfrm>
            <a:off x="8769866" y="5294533"/>
            <a:ext cx="961029" cy="961029"/>
            <a:chOff x="0" y="0"/>
            <a:chExt cx="1281372" cy="1281372"/>
          </a:xfrm>
        </p:grpSpPr>
        <p:grpSp>
          <p:nvGrpSpPr>
            <p:cNvPr id="40" name="Group 40"/>
            <p:cNvGrpSpPr/>
            <p:nvPr/>
          </p:nvGrpSpPr>
          <p:grpSpPr>
            <a:xfrm>
              <a:off x="0" y="0"/>
              <a:ext cx="1281372" cy="1281372"/>
              <a:chOff x="0" y="0"/>
              <a:chExt cx="6350000" cy="6350000"/>
            </a:xfrm>
          </p:grpSpPr>
          <p:sp>
            <p:nvSpPr>
              <p:cNvPr id="41" name="Freeform 4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42" name="TextBox 4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8</a:t>
              </a:r>
            </a:p>
          </p:txBody>
        </p:sp>
      </p:grpSp>
      <p:sp>
        <p:nvSpPr>
          <p:cNvPr id="43" name="TextBox 43"/>
          <p:cNvSpPr txBox="1"/>
          <p:nvPr/>
        </p:nvSpPr>
        <p:spPr>
          <a:xfrm>
            <a:off x="10987546" y="6445836"/>
            <a:ext cx="2671637" cy="88011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Solution App. Area </a:t>
            </a:r>
          </a:p>
        </p:txBody>
      </p:sp>
      <p:grpSp>
        <p:nvGrpSpPr>
          <p:cNvPr id="44" name="Group 44"/>
          <p:cNvGrpSpPr/>
          <p:nvPr/>
        </p:nvGrpSpPr>
        <p:grpSpPr>
          <a:xfrm>
            <a:off x="11842850" y="5294533"/>
            <a:ext cx="961029" cy="961029"/>
            <a:chOff x="0" y="0"/>
            <a:chExt cx="1281372" cy="1281372"/>
          </a:xfrm>
        </p:grpSpPr>
        <p:grpSp>
          <p:nvGrpSpPr>
            <p:cNvPr id="45" name="Group 45"/>
            <p:cNvGrpSpPr/>
            <p:nvPr/>
          </p:nvGrpSpPr>
          <p:grpSpPr>
            <a:xfrm>
              <a:off x="0" y="0"/>
              <a:ext cx="1281372" cy="1281372"/>
              <a:chOff x="0" y="0"/>
              <a:chExt cx="6350000" cy="6350000"/>
            </a:xfrm>
          </p:grpSpPr>
          <p:sp>
            <p:nvSpPr>
              <p:cNvPr id="46" name="Freeform 4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47" name="TextBox 47"/>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9</a:t>
              </a:r>
            </a:p>
          </p:txBody>
        </p:sp>
      </p:grpSp>
      <p:sp>
        <p:nvSpPr>
          <p:cNvPr id="48" name="TextBox 48"/>
          <p:cNvSpPr txBox="1"/>
          <p:nvPr/>
        </p:nvSpPr>
        <p:spPr>
          <a:xfrm>
            <a:off x="14059233" y="6445836"/>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Tools &amp; Tech</a:t>
            </a:r>
          </a:p>
        </p:txBody>
      </p:sp>
      <p:grpSp>
        <p:nvGrpSpPr>
          <p:cNvPr id="49" name="Group 49"/>
          <p:cNvGrpSpPr/>
          <p:nvPr/>
        </p:nvGrpSpPr>
        <p:grpSpPr>
          <a:xfrm>
            <a:off x="14914537" y="5294533"/>
            <a:ext cx="961029" cy="961029"/>
            <a:chOff x="0" y="0"/>
            <a:chExt cx="1281372" cy="1281372"/>
          </a:xfrm>
        </p:grpSpPr>
        <p:grpSp>
          <p:nvGrpSpPr>
            <p:cNvPr id="50" name="Group 50"/>
            <p:cNvGrpSpPr/>
            <p:nvPr/>
          </p:nvGrpSpPr>
          <p:grpSpPr>
            <a:xfrm>
              <a:off x="0" y="0"/>
              <a:ext cx="1281372" cy="1281372"/>
              <a:chOff x="0" y="0"/>
              <a:chExt cx="6350000" cy="6350000"/>
            </a:xfrm>
          </p:grpSpPr>
          <p:sp>
            <p:nvSpPr>
              <p:cNvPr id="51" name="Freeform 5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52" name="TextBox 5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10</a:t>
              </a:r>
            </a:p>
          </p:txBody>
        </p:sp>
      </p:grpSp>
      <p:sp>
        <p:nvSpPr>
          <p:cNvPr id="53" name="TextBox 53"/>
          <p:cNvSpPr txBox="1"/>
          <p:nvPr/>
        </p:nvSpPr>
        <p:spPr>
          <a:xfrm>
            <a:off x="1769891" y="8732520"/>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Milestones</a:t>
            </a:r>
          </a:p>
        </p:txBody>
      </p:sp>
      <p:grpSp>
        <p:nvGrpSpPr>
          <p:cNvPr id="54" name="Group 54"/>
          <p:cNvGrpSpPr/>
          <p:nvPr/>
        </p:nvGrpSpPr>
        <p:grpSpPr>
          <a:xfrm>
            <a:off x="2625195" y="7581216"/>
            <a:ext cx="961029" cy="961029"/>
            <a:chOff x="0" y="0"/>
            <a:chExt cx="1281372" cy="1281372"/>
          </a:xfrm>
        </p:grpSpPr>
        <p:grpSp>
          <p:nvGrpSpPr>
            <p:cNvPr id="55" name="Group 55"/>
            <p:cNvGrpSpPr/>
            <p:nvPr/>
          </p:nvGrpSpPr>
          <p:grpSpPr>
            <a:xfrm>
              <a:off x="0" y="0"/>
              <a:ext cx="1281372" cy="1281372"/>
              <a:chOff x="0" y="0"/>
              <a:chExt cx="6350000" cy="6350000"/>
            </a:xfrm>
          </p:grpSpPr>
          <p:sp>
            <p:nvSpPr>
              <p:cNvPr id="56" name="Freeform 5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57" name="TextBox 57"/>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11</a:t>
              </a:r>
            </a:p>
          </p:txBody>
        </p:sp>
      </p:grpSp>
      <p:sp>
        <p:nvSpPr>
          <p:cNvPr id="58" name="TextBox 58"/>
          <p:cNvSpPr txBox="1"/>
          <p:nvPr/>
        </p:nvSpPr>
        <p:spPr>
          <a:xfrm>
            <a:off x="4842875" y="8732520"/>
            <a:ext cx="2671637" cy="441960"/>
          </a:xfrm>
          <a:prstGeom prst="rect">
            <a:avLst/>
          </a:prstGeom>
        </p:spPr>
        <p:txBody>
          <a:bodyPr lIns="0" tIns="0" rIns="0" bIns="0" rtlCol="0" anchor="t">
            <a:spAutoFit/>
          </a:bodyPr>
          <a:lstStyle/>
          <a:p>
            <a:pPr algn="ctr">
              <a:lnSpc>
                <a:spcPts val="3510"/>
              </a:lnSpc>
            </a:pPr>
            <a:r>
              <a:rPr lang="en-US" sz="2700">
                <a:solidFill>
                  <a:srgbClr val="292929"/>
                </a:solidFill>
                <a:latin typeface="Caladea Bold"/>
              </a:rPr>
              <a:t>Reference</a:t>
            </a:r>
          </a:p>
        </p:txBody>
      </p:sp>
      <p:grpSp>
        <p:nvGrpSpPr>
          <p:cNvPr id="59" name="Group 59"/>
          <p:cNvGrpSpPr/>
          <p:nvPr/>
        </p:nvGrpSpPr>
        <p:grpSpPr>
          <a:xfrm>
            <a:off x="5698179" y="7581216"/>
            <a:ext cx="961029" cy="961029"/>
            <a:chOff x="0" y="0"/>
            <a:chExt cx="1281372" cy="1281372"/>
          </a:xfrm>
        </p:grpSpPr>
        <p:grpSp>
          <p:nvGrpSpPr>
            <p:cNvPr id="60" name="Group 60"/>
            <p:cNvGrpSpPr/>
            <p:nvPr/>
          </p:nvGrpSpPr>
          <p:grpSpPr>
            <a:xfrm>
              <a:off x="0" y="0"/>
              <a:ext cx="1281372" cy="1281372"/>
              <a:chOff x="0" y="0"/>
              <a:chExt cx="6350000" cy="6350000"/>
            </a:xfrm>
          </p:grpSpPr>
          <p:sp>
            <p:nvSpPr>
              <p:cNvPr id="61" name="Freeform 6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C2FE"/>
              </a:solidFill>
            </p:spPr>
          </p:sp>
        </p:grpSp>
        <p:sp>
          <p:nvSpPr>
            <p:cNvPr id="62" name="TextBox 62"/>
            <p:cNvSpPr txBox="1"/>
            <p:nvPr/>
          </p:nvSpPr>
          <p:spPr>
            <a:xfrm>
              <a:off x="327497" y="311000"/>
              <a:ext cx="643240" cy="628650"/>
            </a:xfrm>
            <a:prstGeom prst="rect">
              <a:avLst/>
            </a:prstGeom>
          </p:spPr>
          <p:txBody>
            <a:bodyPr lIns="0" tIns="0" rIns="0" bIns="0" rtlCol="0" anchor="t">
              <a:spAutoFit/>
            </a:bodyPr>
            <a:lstStyle/>
            <a:p>
              <a:pPr algn="ctr">
                <a:lnSpc>
                  <a:spcPts val="3600"/>
                </a:lnSpc>
              </a:pPr>
              <a:r>
                <a:rPr lang="en-US" sz="3000">
                  <a:solidFill>
                    <a:srgbClr val="FFFFFF"/>
                  </a:solidFill>
                  <a:latin typeface="Caladea Bold"/>
                </a:rPr>
                <a:t>12</a:t>
              </a:r>
            </a:p>
          </p:txBody>
        </p:sp>
      </p:grpSp>
      <p:sp>
        <p:nvSpPr>
          <p:cNvPr id="67"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5</a:t>
            </a:fld>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C3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097000" y="6733381"/>
            <a:ext cx="7467978" cy="6329362"/>
            <a:chOff x="0" y="0"/>
            <a:chExt cx="283210" cy="240030"/>
          </a:xfrm>
        </p:grpSpPr>
        <p:sp>
          <p:nvSpPr>
            <p:cNvPr id="3" name="Freeform 3"/>
            <p:cNvSpPr/>
            <p:nvPr/>
          </p:nvSpPr>
          <p:spPr>
            <a:xfrm>
              <a:off x="-2540" y="0"/>
              <a:ext cx="288290" cy="241300"/>
            </a:xfrm>
            <a:custGeom>
              <a:avLst/>
              <a:gdLst/>
              <a:ahLst/>
              <a:cxnLst/>
              <a:rect l="l" t="t" r="r" b="b"/>
              <a:pathLst>
                <a:path w="288290" h="241300">
                  <a:moveTo>
                    <a:pt x="144780" y="0"/>
                  </a:moveTo>
                  <a:cubicBezTo>
                    <a:pt x="142240" y="0"/>
                    <a:pt x="139700" y="2540"/>
                    <a:pt x="139700" y="6350"/>
                  </a:cubicBezTo>
                  <a:cubicBezTo>
                    <a:pt x="139700" y="6350"/>
                    <a:pt x="142240" y="101600"/>
                    <a:pt x="144780" y="100330"/>
                  </a:cubicBezTo>
                  <a:cubicBezTo>
                    <a:pt x="146050" y="99060"/>
                    <a:pt x="149860" y="6350"/>
                    <a:pt x="149860" y="6350"/>
                  </a:cubicBezTo>
                  <a:cubicBezTo>
                    <a:pt x="149860" y="2540"/>
                    <a:pt x="147320" y="0"/>
                    <a:pt x="144780" y="0"/>
                  </a:cubicBezTo>
                  <a:close/>
                  <a:moveTo>
                    <a:pt x="151130" y="100330"/>
                  </a:moveTo>
                  <a:cubicBezTo>
                    <a:pt x="153670" y="99060"/>
                    <a:pt x="185420" y="10160"/>
                    <a:pt x="185420" y="10160"/>
                  </a:cubicBezTo>
                  <a:cubicBezTo>
                    <a:pt x="187960" y="2540"/>
                    <a:pt x="177800" y="1270"/>
                    <a:pt x="176530" y="7620"/>
                  </a:cubicBezTo>
                  <a:cubicBezTo>
                    <a:pt x="175260" y="8890"/>
                    <a:pt x="148590" y="101600"/>
                    <a:pt x="151130" y="100330"/>
                  </a:cubicBezTo>
                  <a:close/>
                  <a:moveTo>
                    <a:pt x="156210" y="102870"/>
                  </a:moveTo>
                  <a:cubicBezTo>
                    <a:pt x="158750" y="102870"/>
                    <a:pt x="217170" y="22860"/>
                    <a:pt x="217170" y="22860"/>
                  </a:cubicBezTo>
                  <a:cubicBezTo>
                    <a:pt x="222250" y="15240"/>
                    <a:pt x="213360" y="12700"/>
                    <a:pt x="209550" y="19050"/>
                  </a:cubicBezTo>
                  <a:cubicBezTo>
                    <a:pt x="208280" y="19050"/>
                    <a:pt x="154940" y="102870"/>
                    <a:pt x="156210" y="102870"/>
                  </a:cubicBezTo>
                  <a:close/>
                  <a:moveTo>
                    <a:pt x="161290" y="106680"/>
                  </a:moveTo>
                  <a:cubicBezTo>
                    <a:pt x="163830" y="106680"/>
                    <a:pt x="243840" y="43180"/>
                    <a:pt x="243840" y="43180"/>
                  </a:cubicBezTo>
                  <a:cubicBezTo>
                    <a:pt x="250190" y="36830"/>
                    <a:pt x="242570" y="33020"/>
                    <a:pt x="237490" y="38100"/>
                  </a:cubicBezTo>
                  <a:cubicBezTo>
                    <a:pt x="237490" y="36830"/>
                    <a:pt x="158750" y="105410"/>
                    <a:pt x="161290" y="106680"/>
                  </a:cubicBezTo>
                  <a:close/>
                  <a:moveTo>
                    <a:pt x="165100" y="110490"/>
                  </a:moveTo>
                  <a:cubicBezTo>
                    <a:pt x="167640" y="110490"/>
                    <a:pt x="264160" y="67310"/>
                    <a:pt x="264160" y="67310"/>
                  </a:cubicBezTo>
                  <a:cubicBezTo>
                    <a:pt x="273050" y="63500"/>
                    <a:pt x="266700" y="57150"/>
                    <a:pt x="259080" y="60960"/>
                  </a:cubicBezTo>
                  <a:cubicBezTo>
                    <a:pt x="260350" y="59690"/>
                    <a:pt x="162560" y="109220"/>
                    <a:pt x="165100" y="110490"/>
                  </a:cubicBezTo>
                  <a:close/>
                  <a:moveTo>
                    <a:pt x="167640" y="115570"/>
                  </a:moveTo>
                  <a:cubicBezTo>
                    <a:pt x="170180" y="116840"/>
                    <a:pt x="276860" y="95250"/>
                    <a:pt x="276860" y="95250"/>
                  </a:cubicBezTo>
                  <a:cubicBezTo>
                    <a:pt x="285750" y="92710"/>
                    <a:pt x="283210" y="85090"/>
                    <a:pt x="274320" y="87630"/>
                  </a:cubicBezTo>
                  <a:cubicBezTo>
                    <a:pt x="274320" y="87630"/>
                    <a:pt x="165100" y="114300"/>
                    <a:pt x="167640" y="115570"/>
                  </a:cubicBezTo>
                  <a:close/>
                  <a:moveTo>
                    <a:pt x="276860" y="147320"/>
                  </a:moveTo>
                  <a:cubicBezTo>
                    <a:pt x="276860" y="147320"/>
                    <a:pt x="166370" y="124460"/>
                    <a:pt x="167640" y="125730"/>
                  </a:cubicBezTo>
                  <a:cubicBezTo>
                    <a:pt x="168910" y="127000"/>
                    <a:pt x="274320" y="154940"/>
                    <a:pt x="274320" y="154940"/>
                  </a:cubicBezTo>
                  <a:cubicBezTo>
                    <a:pt x="281940" y="156210"/>
                    <a:pt x="285750" y="148590"/>
                    <a:pt x="276860" y="147320"/>
                  </a:cubicBezTo>
                  <a:close/>
                  <a:moveTo>
                    <a:pt x="264160" y="175260"/>
                  </a:moveTo>
                  <a:cubicBezTo>
                    <a:pt x="264160" y="175260"/>
                    <a:pt x="165100" y="128270"/>
                    <a:pt x="165100" y="130810"/>
                  </a:cubicBezTo>
                  <a:cubicBezTo>
                    <a:pt x="166370" y="133350"/>
                    <a:pt x="259080" y="181610"/>
                    <a:pt x="259080" y="182880"/>
                  </a:cubicBezTo>
                  <a:cubicBezTo>
                    <a:pt x="265430" y="185420"/>
                    <a:pt x="271780" y="179070"/>
                    <a:pt x="264160" y="175260"/>
                  </a:cubicBezTo>
                  <a:close/>
                  <a:moveTo>
                    <a:pt x="242570" y="199390"/>
                  </a:moveTo>
                  <a:cubicBezTo>
                    <a:pt x="242570" y="199390"/>
                    <a:pt x="161290" y="132080"/>
                    <a:pt x="161290" y="134620"/>
                  </a:cubicBezTo>
                  <a:cubicBezTo>
                    <a:pt x="161290" y="137160"/>
                    <a:pt x="236220" y="204470"/>
                    <a:pt x="236220" y="204470"/>
                  </a:cubicBezTo>
                  <a:cubicBezTo>
                    <a:pt x="241300" y="209550"/>
                    <a:pt x="248920" y="204470"/>
                    <a:pt x="242570" y="199390"/>
                  </a:cubicBezTo>
                  <a:close/>
                  <a:moveTo>
                    <a:pt x="214630" y="217170"/>
                  </a:moveTo>
                  <a:cubicBezTo>
                    <a:pt x="214630" y="217170"/>
                    <a:pt x="154940" y="133350"/>
                    <a:pt x="156210" y="137160"/>
                  </a:cubicBezTo>
                  <a:cubicBezTo>
                    <a:pt x="156210" y="140970"/>
                    <a:pt x="207010" y="220980"/>
                    <a:pt x="207010" y="220980"/>
                  </a:cubicBezTo>
                  <a:cubicBezTo>
                    <a:pt x="210820" y="227330"/>
                    <a:pt x="219710" y="224790"/>
                    <a:pt x="214630" y="217170"/>
                  </a:cubicBezTo>
                  <a:close/>
                  <a:moveTo>
                    <a:pt x="181610" y="229870"/>
                  </a:moveTo>
                  <a:lnTo>
                    <a:pt x="181610" y="229870"/>
                  </a:lnTo>
                  <a:cubicBezTo>
                    <a:pt x="181610" y="229870"/>
                    <a:pt x="151130" y="137160"/>
                    <a:pt x="149860" y="139700"/>
                  </a:cubicBezTo>
                  <a:cubicBezTo>
                    <a:pt x="148590" y="140970"/>
                    <a:pt x="172720" y="232410"/>
                    <a:pt x="172720" y="232410"/>
                  </a:cubicBezTo>
                  <a:cubicBezTo>
                    <a:pt x="175260" y="238760"/>
                    <a:pt x="184150" y="237490"/>
                    <a:pt x="181610" y="229870"/>
                  </a:cubicBezTo>
                  <a:close/>
                  <a:moveTo>
                    <a:pt x="143510" y="139700"/>
                  </a:moveTo>
                  <a:cubicBezTo>
                    <a:pt x="142240" y="140970"/>
                    <a:pt x="137160" y="233680"/>
                    <a:pt x="137160" y="233680"/>
                  </a:cubicBezTo>
                  <a:cubicBezTo>
                    <a:pt x="137160" y="241300"/>
                    <a:pt x="146050" y="241300"/>
                    <a:pt x="146050" y="233680"/>
                  </a:cubicBezTo>
                  <a:cubicBezTo>
                    <a:pt x="147320" y="233680"/>
                    <a:pt x="146050" y="138430"/>
                    <a:pt x="143510" y="139700"/>
                  </a:cubicBezTo>
                  <a:close/>
                  <a:moveTo>
                    <a:pt x="138430" y="138430"/>
                  </a:moveTo>
                  <a:cubicBezTo>
                    <a:pt x="135890" y="139700"/>
                    <a:pt x="102870" y="228600"/>
                    <a:pt x="102870" y="228600"/>
                  </a:cubicBezTo>
                  <a:cubicBezTo>
                    <a:pt x="100330" y="236220"/>
                    <a:pt x="110490" y="237490"/>
                    <a:pt x="111760" y="231140"/>
                  </a:cubicBezTo>
                  <a:cubicBezTo>
                    <a:pt x="111760" y="229870"/>
                    <a:pt x="139700" y="137160"/>
                    <a:pt x="138430" y="138430"/>
                  </a:cubicBezTo>
                  <a:close/>
                  <a:moveTo>
                    <a:pt x="132080" y="135890"/>
                  </a:moveTo>
                  <a:cubicBezTo>
                    <a:pt x="129540" y="135890"/>
                    <a:pt x="69850" y="214630"/>
                    <a:pt x="69850" y="214630"/>
                  </a:cubicBezTo>
                  <a:cubicBezTo>
                    <a:pt x="66040" y="222250"/>
                    <a:pt x="74930" y="226060"/>
                    <a:pt x="78740" y="219710"/>
                  </a:cubicBezTo>
                  <a:cubicBezTo>
                    <a:pt x="78740" y="219710"/>
                    <a:pt x="134620" y="135890"/>
                    <a:pt x="132080" y="135890"/>
                  </a:cubicBezTo>
                  <a:close/>
                  <a:moveTo>
                    <a:pt x="127000" y="133350"/>
                  </a:moveTo>
                  <a:cubicBezTo>
                    <a:pt x="124460" y="133350"/>
                    <a:pt x="43180" y="195580"/>
                    <a:pt x="43180" y="195580"/>
                  </a:cubicBezTo>
                  <a:cubicBezTo>
                    <a:pt x="36830" y="201930"/>
                    <a:pt x="44450" y="205740"/>
                    <a:pt x="49530" y="201930"/>
                  </a:cubicBezTo>
                  <a:cubicBezTo>
                    <a:pt x="49530" y="201930"/>
                    <a:pt x="129540" y="133350"/>
                    <a:pt x="127000" y="133350"/>
                  </a:cubicBezTo>
                  <a:close/>
                  <a:moveTo>
                    <a:pt x="124460" y="129540"/>
                  </a:moveTo>
                  <a:cubicBezTo>
                    <a:pt x="121920" y="128270"/>
                    <a:pt x="24130" y="171450"/>
                    <a:pt x="24130" y="171450"/>
                  </a:cubicBezTo>
                  <a:cubicBezTo>
                    <a:pt x="15240" y="175260"/>
                    <a:pt x="20320" y="181610"/>
                    <a:pt x="27940" y="177800"/>
                  </a:cubicBezTo>
                  <a:cubicBezTo>
                    <a:pt x="27940" y="177800"/>
                    <a:pt x="125730" y="129540"/>
                    <a:pt x="124460" y="129540"/>
                  </a:cubicBezTo>
                  <a:close/>
                  <a:moveTo>
                    <a:pt x="121920" y="124460"/>
                  </a:moveTo>
                  <a:cubicBezTo>
                    <a:pt x="119380" y="123190"/>
                    <a:pt x="11430" y="143510"/>
                    <a:pt x="11430" y="143510"/>
                  </a:cubicBezTo>
                  <a:cubicBezTo>
                    <a:pt x="2540" y="144780"/>
                    <a:pt x="5080" y="152400"/>
                    <a:pt x="13970" y="149860"/>
                  </a:cubicBezTo>
                  <a:cubicBezTo>
                    <a:pt x="13970" y="149860"/>
                    <a:pt x="123190" y="125730"/>
                    <a:pt x="121920" y="124460"/>
                  </a:cubicBezTo>
                  <a:close/>
                  <a:moveTo>
                    <a:pt x="8890" y="120650"/>
                  </a:moveTo>
                  <a:cubicBezTo>
                    <a:pt x="8890" y="120650"/>
                    <a:pt x="124460" y="120650"/>
                    <a:pt x="120650" y="119380"/>
                  </a:cubicBezTo>
                  <a:cubicBezTo>
                    <a:pt x="116840" y="116840"/>
                    <a:pt x="8890" y="113030"/>
                    <a:pt x="8890" y="113030"/>
                  </a:cubicBezTo>
                  <a:cubicBezTo>
                    <a:pt x="0" y="113030"/>
                    <a:pt x="0" y="120650"/>
                    <a:pt x="8890" y="120650"/>
                  </a:cubicBezTo>
                  <a:close/>
                  <a:moveTo>
                    <a:pt x="13970" y="91440"/>
                  </a:moveTo>
                  <a:cubicBezTo>
                    <a:pt x="13970" y="91440"/>
                    <a:pt x="124460" y="115570"/>
                    <a:pt x="123190" y="114300"/>
                  </a:cubicBezTo>
                  <a:cubicBezTo>
                    <a:pt x="120650" y="111760"/>
                    <a:pt x="16510" y="83820"/>
                    <a:pt x="16510" y="83820"/>
                  </a:cubicBezTo>
                  <a:cubicBezTo>
                    <a:pt x="7620" y="81280"/>
                    <a:pt x="5080" y="88900"/>
                    <a:pt x="13970" y="91440"/>
                  </a:cubicBezTo>
                  <a:close/>
                  <a:moveTo>
                    <a:pt x="26670" y="63500"/>
                  </a:moveTo>
                  <a:cubicBezTo>
                    <a:pt x="26670" y="63500"/>
                    <a:pt x="125730" y="111760"/>
                    <a:pt x="124460" y="109220"/>
                  </a:cubicBezTo>
                  <a:cubicBezTo>
                    <a:pt x="124460" y="106680"/>
                    <a:pt x="31750" y="57150"/>
                    <a:pt x="31750" y="55880"/>
                  </a:cubicBezTo>
                  <a:cubicBezTo>
                    <a:pt x="25400" y="52070"/>
                    <a:pt x="19050" y="58420"/>
                    <a:pt x="26670" y="63500"/>
                  </a:cubicBezTo>
                  <a:close/>
                  <a:moveTo>
                    <a:pt x="48260" y="39370"/>
                  </a:moveTo>
                  <a:cubicBezTo>
                    <a:pt x="48260" y="39370"/>
                    <a:pt x="128270" y="106680"/>
                    <a:pt x="128270" y="105410"/>
                  </a:cubicBezTo>
                  <a:cubicBezTo>
                    <a:pt x="128270" y="102870"/>
                    <a:pt x="54610" y="34290"/>
                    <a:pt x="54610" y="34290"/>
                  </a:cubicBezTo>
                  <a:cubicBezTo>
                    <a:pt x="49530" y="29210"/>
                    <a:pt x="41910" y="33020"/>
                    <a:pt x="48260" y="39370"/>
                  </a:cubicBezTo>
                  <a:close/>
                  <a:moveTo>
                    <a:pt x="76200" y="21590"/>
                  </a:moveTo>
                  <a:cubicBezTo>
                    <a:pt x="76200" y="21590"/>
                    <a:pt x="133350" y="106680"/>
                    <a:pt x="133350" y="102870"/>
                  </a:cubicBezTo>
                  <a:cubicBezTo>
                    <a:pt x="133350" y="99060"/>
                    <a:pt x="83820" y="17780"/>
                    <a:pt x="83820" y="17780"/>
                  </a:cubicBezTo>
                  <a:cubicBezTo>
                    <a:pt x="81280" y="11430"/>
                    <a:pt x="72390" y="13970"/>
                    <a:pt x="76200" y="21590"/>
                  </a:cubicBezTo>
                  <a:close/>
                  <a:moveTo>
                    <a:pt x="109220" y="10160"/>
                  </a:moveTo>
                  <a:cubicBezTo>
                    <a:pt x="109220" y="10160"/>
                    <a:pt x="138430" y="104140"/>
                    <a:pt x="139700" y="100330"/>
                  </a:cubicBezTo>
                  <a:cubicBezTo>
                    <a:pt x="140970" y="96520"/>
                    <a:pt x="118110" y="7620"/>
                    <a:pt x="118110" y="7620"/>
                  </a:cubicBezTo>
                  <a:cubicBezTo>
                    <a:pt x="116840" y="1270"/>
                    <a:pt x="106680" y="2540"/>
                    <a:pt x="109220" y="10160"/>
                  </a:cubicBezTo>
                  <a:close/>
                  <a:moveTo>
                    <a:pt x="167640" y="120650"/>
                  </a:moveTo>
                  <a:cubicBezTo>
                    <a:pt x="168910" y="121920"/>
                    <a:pt x="279400" y="124460"/>
                    <a:pt x="279400" y="124460"/>
                  </a:cubicBezTo>
                  <a:cubicBezTo>
                    <a:pt x="288290" y="124460"/>
                    <a:pt x="287020" y="115570"/>
                    <a:pt x="278130" y="116840"/>
                  </a:cubicBezTo>
                  <a:cubicBezTo>
                    <a:pt x="278130" y="115570"/>
                    <a:pt x="166370" y="118110"/>
                    <a:pt x="167640" y="120650"/>
                  </a:cubicBezTo>
                  <a:close/>
                </a:path>
              </a:pathLst>
            </a:custGeom>
            <a:solidFill>
              <a:srgbClr val="FCFFFF"/>
            </a:solidFill>
          </p:spPr>
        </p:sp>
      </p:grpSp>
      <p:sp>
        <p:nvSpPr>
          <p:cNvPr id="7" name="TextBox 7"/>
          <p:cNvSpPr txBox="1"/>
          <p:nvPr/>
        </p:nvSpPr>
        <p:spPr>
          <a:xfrm>
            <a:off x="1061357" y="1181100"/>
            <a:ext cx="7293571" cy="1314450"/>
          </a:xfrm>
          <a:prstGeom prst="rect">
            <a:avLst/>
          </a:prstGeom>
        </p:spPr>
        <p:txBody>
          <a:bodyPr lIns="0" tIns="0" rIns="0" bIns="0" rtlCol="0" anchor="t">
            <a:spAutoFit/>
          </a:bodyPr>
          <a:lstStyle/>
          <a:p>
            <a:pPr>
              <a:lnSpc>
                <a:spcPts val="10319"/>
              </a:lnSpc>
            </a:pPr>
            <a:r>
              <a:rPr lang="en-US" sz="8599" dirty="0">
                <a:solidFill>
                  <a:srgbClr val="FFFFFF"/>
                </a:solidFill>
                <a:latin typeface="Times New Roman" panose="02020603050405020304" pitchFamily="18" charset="0"/>
                <a:cs typeface="Times New Roman" panose="02020603050405020304" pitchFamily="18" charset="0"/>
              </a:rPr>
              <a:t>Introduction</a:t>
            </a:r>
          </a:p>
        </p:txBody>
      </p:sp>
      <p:sp>
        <p:nvSpPr>
          <p:cNvPr id="8" name="TextBox 8"/>
          <p:cNvSpPr txBox="1"/>
          <p:nvPr/>
        </p:nvSpPr>
        <p:spPr>
          <a:xfrm>
            <a:off x="1028700" y="3279500"/>
            <a:ext cx="9029700" cy="8515152"/>
          </a:xfrm>
          <a:prstGeom prst="rect">
            <a:avLst/>
          </a:prstGeom>
        </p:spPr>
        <p:txBody>
          <a:bodyPr wrap="square" lIns="0" tIns="0" rIns="0" bIns="0" rtlCol="0" anchor="t">
            <a:spAutoFit/>
          </a:bodyPr>
          <a:lstStyle/>
          <a:p>
            <a:pPr marL="342900" indent="-342900" algn="just">
              <a:lnSpc>
                <a:spcPts val="2990"/>
              </a:lnSpc>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NUML e-payment is an online payment system that enables students, faculty, and staff to pay for various university-related expenses through a secure electronic platform.</a:t>
            </a:r>
          </a:p>
          <a:p>
            <a:pPr algn="just">
              <a:lnSpc>
                <a:spcPts val="2990"/>
              </a:lnSpc>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gn="just">
              <a:lnSpc>
                <a:spcPts val="2990"/>
              </a:lnSpc>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Traditional fee payment methods can be time-consuming, inconvenient, and often prone to errors, which can result in delays and inconvenience for both students and universities. </a:t>
            </a:r>
          </a:p>
          <a:p>
            <a:pPr marL="342900" indent="-342900" algn="just">
              <a:lnSpc>
                <a:spcPts val="2990"/>
              </a:lnSpc>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gn="just">
              <a:lnSpc>
                <a:spcPts val="2990"/>
              </a:lnSpc>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To address these challenges, educational institutions are turning to modern fee payment systems that offer a range of benefits, including convenience, efficiency, and accuracy. These systems provide a secure online platform for students to make payments from anywhere at any time.</a:t>
            </a:r>
          </a:p>
          <a:p>
            <a:pPr marL="342900" indent="-342900" algn="just">
              <a:lnSpc>
                <a:spcPts val="2990"/>
              </a:lnSpc>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gn="just">
              <a:lnSpc>
                <a:spcPts val="2990"/>
              </a:lnSpc>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gn="just">
              <a:lnSpc>
                <a:spcPts val="2990"/>
              </a:lnSpc>
              <a:buFont typeface="Arial" panose="020B0604020202020204" pitchFamily="34" charset="0"/>
              <a:buChar char="•"/>
            </a:pPr>
            <a:endParaRPr lang="en-US" sz="2400" dirty="0">
              <a:solidFill>
                <a:schemeClr val="bg1"/>
              </a:solidFill>
              <a:latin typeface="Public Sans Bold" panose="020B0604020202020204" charset="0"/>
            </a:endParaRPr>
          </a:p>
          <a:p>
            <a:pPr marL="342900" indent="-342900" algn="just">
              <a:lnSpc>
                <a:spcPts val="2990"/>
              </a:lnSpc>
              <a:buFont typeface="Arial" panose="020B0604020202020204" pitchFamily="34" charset="0"/>
              <a:buChar char="•"/>
            </a:pPr>
            <a:endParaRPr lang="en-US" sz="2400" dirty="0">
              <a:solidFill>
                <a:schemeClr val="bg1"/>
              </a:solidFill>
              <a:latin typeface="Public Sans Bold" panose="020B0604020202020204" charset="0"/>
            </a:endParaRPr>
          </a:p>
          <a:p>
            <a:pPr marL="342900" indent="-342900" algn="just">
              <a:lnSpc>
                <a:spcPts val="2990"/>
              </a:lnSpc>
              <a:buFont typeface="Arial" panose="020B0604020202020204" pitchFamily="34" charset="0"/>
              <a:buChar char="•"/>
            </a:pPr>
            <a:endParaRPr lang="en-US" sz="2800" dirty="0">
              <a:solidFill>
                <a:schemeClr val="bg1"/>
              </a:solidFill>
            </a:endParaRPr>
          </a:p>
          <a:p>
            <a:pPr marL="342900" indent="-342900" algn="just">
              <a:lnSpc>
                <a:spcPts val="2990"/>
              </a:lnSpc>
              <a:buFont typeface="Arial" panose="020B0604020202020204" pitchFamily="34" charset="0"/>
              <a:buChar char="•"/>
            </a:pPr>
            <a:endParaRPr lang="en-US" sz="2400" dirty="0">
              <a:solidFill>
                <a:schemeClr val="bg1"/>
              </a:solidFill>
            </a:endParaRPr>
          </a:p>
          <a:p>
            <a:pPr marL="342900" indent="-342900" algn="just">
              <a:lnSpc>
                <a:spcPts val="2990"/>
              </a:lnSpc>
              <a:buFont typeface="Arial" panose="020B0604020202020204" pitchFamily="34" charset="0"/>
              <a:buChar char="•"/>
            </a:pPr>
            <a:endParaRPr lang="en-US" sz="2400" dirty="0">
              <a:solidFill>
                <a:srgbClr val="FFFFFF"/>
              </a:solidFill>
              <a:latin typeface="Public Sans Bold"/>
            </a:endParaRPr>
          </a:p>
          <a:p>
            <a:pPr algn="just">
              <a:lnSpc>
                <a:spcPts val="2990"/>
              </a:lnSpc>
            </a:pPr>
            <a:endParaRPr lang="en-US" sz="2300" dirty="0">
              <a:solidFill>
                <a:srgbClr val="FFFFFF"/>
              </a:solidFill>
              <a:latin typeface="Public Sans Bold"/>
            </a:endParaRPr>
          </a:p>
          <a:p>
            <a:pPr>
              <a:lnSpc>
                <a:spcPts val="3380"/>
              </a:lnSpc>
            </a:pPr>
            <a:r>
              <a:rPr lang="en-US" sz="2600" dirty="0">
                <a:solidFill>
                  <a:srgbClr val="FFFFFF"/>
                </a:solidFill>
                <a:latin typeface="Public Sans"/>
              </a:rPr>
              <a:t> </a:t>
            </a:r>
          </a:p>
        </p:txBody>
      </p:sp>
      <p:sp>
        <p:nvSpPr>
          <p:cNvPr id="13"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6</a:t>
            </a:fld>
            <a:endParaRPr lang="en-US"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C3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3341435"/>
            <a:ext cx="6025088" cy="5993065"/>
            <a:chOff x="0" y="0"/>
            <a:chExt cx="6451600" cy="6417310"/>
          </a:xfrm>
        </p:grpSpPr>
        <p:sp>
          <p:nvSpPr>
            <p:cNvPr id="3" name="Freeform 3"/>
            <p:cNvSpPr/>
            <p:nvPr/>
          </p:nvSpPr>
          <p:spPr>
            <a:xfrm>
              <a:off x="33020" y="33020"/>
              <a:ext cx="6385560" cy="6350000"/>
            </a:xfrm>
            <a:custGeom>
              <a:avLst/>
              <a:gdLst/>
              <a:ahLst/>
              <a:cxnLst/>
              <a:rect l="l" t="t" r="r" b="b"/>
              <a:pathLst>
                <a:path w="6385560" h="6350000">
                  <a:moveTo>
                    <a:pt x="3192780" y="621030"/>
                  </a:moveTo>
                  <a:lnTo>
                    <a:pt x="3526790" y="0"/>
                  </a:lnTo>
                  <a:lnTo>
                    <a:pt x="3723640" y="676910"/>
                  </a:lnTo>
                  <a:lnTo>
                    <a:pt x="4179570" y="139700"/>
                  </a:lnTo>
                  <a:lnTo>
                    <a:pt x="4231640" y="842010"/>
                  </a:lnTo>
                  <a:lnTo>
                    <a:pt x="4789170" y="410210"/>
                  </a:lnTo>
                  <a:lnTo>
                    <a:pt x="4693920" y="1108710"/>
                  </a:lnTo>
                  <a:lnTo>
                    <a:pt x="5328920" y="802640"/>
                  </a:lnTo>
                  <a:lnTo>
                    <a:pt x="5091430" y="1466850"/>
                  </a:lnTo>
                  <a:lnTo>
                    <a:pt x="5775960" y="1299210"/>
                  </a:lnTo>
                  <a:lnTo>
                    <a:pt x="5405119" y="1898650"/>
                  </a:lnTo>
                  <a:lnTo>
                    <a:pt x="6109969" y="1877060"/>
                  </a:lnTo>
                  <a:lnTo>
                    <a:pt x="5622289" y="2386330"/>
                  </a:lnTo>
                  <a:lnTo>
                    <a:pt x="6315710" y="2512060"/>
                  </a:lnTo>
                  <a:lnTo>
                    <a:pt x="5732780" y="2908300"/>
                  </a:lnTo>
                  <a:lnTo>
                    <a:pt x="6385560" y="3175000"/>
                  </a:lnTo>
                  <a:lnTo>
                    <a:pt x="5732780" y="3441700"/>
                  </a:lnTo>
                  <a:lnTo>
                    <a:pt x="6315710" y="3839210"/>
                  </a:lnTo>
                  <a:lnTo>
                    <a:pt x="5622290" y="3964940"/>
                  </a:lnTo>
                  <a:lnTo>
                    <a:pt x="6109970" y="4474210"/>
                  </a:lnTo>
                  <a:lnTo>
                    <a:pt x="5405120" y="4452620"/>
                  </a:lnTo>
                  <a:lnTo>
                    <a:pt x="5775960" y="5052060"/>
                  </a:lnTo>
                  <a:lnTo>
                    <a:pt x="5091430" y="4884420"/>
                  </a:lnTo>
                  <a:lnTo>
                    <a:pt x="5328920" y="5547360"/>
                  </a:lnTo>
                  <a:lnTo>
                    <a:pt x="4693920" y="5241290"/>
                  </a:lnTo>
                  <a:lnTo>
                    <a:pt x="4789170" y="5939790"/>
                  </a:lnTo>
                  <a:lnTo>
                    <a:pt x="4231640" y="5507990"/>
                  </a:lnTo>
                  <a:lnTo>
                    <a:pt x="4179570" y="6211570"/>
                  </a:lnTo>
                  <a:lnTo>
                    <a:pt x="3723640" y="5673090"/>
                  </a:lnTo>
                  <a:lnTo>
                    <a:pt x="3526790" y="6350000"/>
                  </a:lnTo>
                  <a:lnTo>
                    <a:pt x="3192780" y="5728970"/>
                  </a:lnTo>
                  <a:lnTo>
                    <a:pt x="2858770" y="6350000"/>
                  </a:lnTo>
                  <a:lnTo>
                    <a:pt x="2661920" y="5673090"/>
                  </a:lnTo>
                  <a:lnTo>
                    <a:pt x="2205990" y="6211570"/>
                  </a:lnTo>
                  <a:lnTo>
                    <a:pt x="2153920" y="5507990"/>
                  </a:lnTo>
                  <a:lnTo>
                    <a:pt x="1596390" y="5939790"/>
                  </a:lnTo>
                  <a:lnTo>
                    <a:pt x="1691640" y="5241290"/>
                  </a:lnTo>
                  <a:lnTo>
                    <a:pt x="1056640" y="5547360"/>
                  </a:lnTo>
                  <a:lnTo>
                    <a:pt x="1295400" y="4884420"/>
                  </a:lnTo>
                  <a:lnTo>
                    <a:pt x="609600" y="5052060"/>
                  </a:lnTo>
                  <a:lnTo>
                    <a:pt x="981710" y="4452620"/>
                  </a:lnTo>
                  <a:lnTo>
                    <a:pt x="276860" y="4474210"/>
                  </a:lnTo>
                  <a:lnTo>
                    <a:pt x="764540" y="3964940"/>
                  </a:lnTo>
                  <a:lnTo>
                    <a:pt x="69850" y="3839210"/>
                  </a:lnTo>
                  <a:lnTo>
                    <a:pt x="652780" y="3441700"/>
                  </a:lnTo>
                  <a:lnTo>
                    <a:pt x="0" y="3175000"/>
                  </a:lnTo>
                  <a:lnTo>
                    <a:pt x="652780" y="2908300"/>
                  </a:lnTo>
                  <a:lnTo>
                    <a:pt x="69850" y="2512060"/>
                  </a:lnTo>
                  <a:lnTo>
                    <a:pt x="764540" y="2386330"/>
                  </a:lnTo>
                  <a:lnTo>
                    <a:pt x="276860" y="1877060"/>
                  </a:lnTo>
                  <a:lnTo>
                    <a:pt x="981710" y="1898650"/>
                  </a:lnTo>
                  <a:lnTo>
                    <a:pt x="609600" y="1299210"/>
                  </a:lnTo>
                  <a:lnTo>
                    <a:pt x="1295400" y="1466850"/>
                  </a:lnTo>
                  <a:lnTo>
                    <a:pt x="1056640" y="802640"/>
                  </a:lnTo>
                  <a:lnTo>
                    <a:pt x="1691640" y="1108710"/>
                  </a:lnTo>
                  <a:lnTo>
                    <a:pt x="1596390" y="410210"/>
                  </a:lnTo>
                  <a:lnTo>
                    <a:pt x="2153920" y="842010"/>
                  </a:lnTo>
                  <a:lnTo>
                    <a:pt x="2205990" y="139700"/>
                  </a:lnTo>
                  <a:lnTo>
                    <a:pt x="2661920" y="676910"/>
                  </a:lnTo>
                  <a:lnTo>
                    <a:pt x="2858770" y="0"/>
                  </a:lnTo>
                  <a:lnTo>
                    <a:pt x="3192780" y="621030"/>
                  </a:lnTo>
                  <a:close/>
                </a:path>
              </a:pathLst>
            </a:custGeom>
            <a:blipFill>
              <a:blip r:embed="rId2"/>
              <a:stretch>
                <a:fillRect t="-279" b="-279"/>
              </a:stretch>
            </a:blipFill>
          </p:spPr>
        </p:sp>
        <p:sp>
          <p:nvSpPr>
            <p:cNvPr id="4" name="Freeform 4"/>
            <p:cNvSpPr/>
            <p:nvPr/>
          </p:nvSpPr>
          <p:spPr>
            <a:xfrm>
              <a:off x="0" y="0"/>
              <a:ext cx="6451600" cy="6417310"/>
            </a:xfrm>
            <a:custGeom>
              <a:avLst/>
              <a:gdLst/>
              <a:ahLst/>
              <a:cxnLst/>
              <a:rect l="l" t="t" r="r" b="b"/>
              <a:pathLst>
                <a:path w="6451600" h="6417310">
                  <a:moveTo>
                    <a:pt x="3563620" y="6417310"/>
                  </a:moveTo>
                  <a:lnTo>
                    <a:pt x="3225800" y="5788660"/>
                  </a:lnTo>
                  <a:lnTo>
                    <a:pt x="2887980" y="6416040"/>
                  </a:lnTo>
                  <a:lnTo>
                    <a:pt x="2688590" y="5731510"/>
                  </a:lnTo>
                  <a:lnTo>
                    <a:pt x="2228850" y="6275070"/>
                  </a:lnTo>
                  <a:lnTo>
                    <a:pt x="2175510" y="5565140"/>
                  </a:lnTo>
                  <a:lnTo>
                    <a:pt x="1612900" y="6002020"/>
                  </a:lnTo>
                  <a:lnTo>
                    <a:pt x="1709420" y="5295900"/>
                  </a:lnTo>
                  <a:lnTo>
                    <a:pt x="1066800" y="5605780"/>
                  </a:lnTo>
                  <a:lnTo>
                    <a:pt x="1308100" y="4935220"/>
                  </a:lnTo>
                  <a:lnTo>
                    <a:pt x="615950" y="5104130"/>
                  </a:lnTo>
                  <a:lnTo>
                    <a:pt x="990600" y="4498340"/>
                  </a:lnTo>
                  <a:lnTo>
                    <a:pt x="279400" y="4519930"/>
                  </a:lnTo>
                  <a:lnTo>
                    <a:pt x="772160" y="4005580"/>
                  </a:lnTo>
                  <a:lnTo>
                    <a:pt x="71120" y="3878580"/>
                  </a:lnTo>
                  <a:lnTo>
                    <a:pt x="660400" y="3477260"/>
                  </a:lnTo>
                  <a:lnTo>
                    <a:pt x="0" y="3208020"/>
                  </a:lnTo>
                  <a:lnTo>
                    <a:pt x="659130" y="2938780"/>
                  </a:lnTo>
                  <a:lnTo>
                    <a:pt x="71120" y="2537460"/>
                  </a:lnTo>
                  <a:lnTo>
                    <a:pt x="772160" y="2410460"/>
                  </a:lnTo>
                  <a:lnTo>
                    <a:pt x="279400" y="1896110"/>
                  </a:lnTo>
                  <a:lnTo>
                    <a:pt x="990600" y="1917700"/>
                  </a:lnTo>
                  <a:lnTo>
                    <a:pt x="615950" y="1311910"/>
                  </a:lnTo>
                  <a:lnTo>
                    <a:pt x="1308100" y="1480820"/>
                  </a:lnTo>
                  <a:lnTo>
                    <a:pt x="1066800" y="811530"/>
                  </a:lnTo>
                  <a:lnTo>
                    <a:pt x="1708150" y="1121410"/>
                  </a:lnTo>
                  <a:lnTo>
                    <a:pt x="1612900" y="414020"/>
                  </a:lnTo>
                  <a:lnTo>
                    <a:pt x="2176780" y="850900"/>
                  </a:lnTo>
                  <a:lnTo>
                    <a:pt x="2230120" y="140970"/>
                  </a:lnTo>
                  <a:lnTo>
                    <a:pt x="2689860" y="684530"/>
                  </a:lnTo>
                  <a:lnTo>
                    <a:pt x="2889250" y="0"/>
                  </a:lnTo>
                  <a:lnTo>
                    <a:pt x="3225800" y="627380"/>
                  </a:lnTo>
                  <a:lnTo>
                    <a:pt x="3563620" y="0"/>
                  </a:lnTo>
                  <a:lnTo>
                    <a:pt x="3763010" y="684530"/>
                  </a:lnTo>
                  <a:lnTo>
                    <a:pt x="4222750" y="139700"/>
                  </a:lnTo>
                  <a:lnTo>
                    <a:pt x="4276090" y="849630"/>
                  </a:lnTo>
                  <a:lnTo>
                    <a:pt x="4838700" y="414020"/>
                  </a:lnTo>
                  <a:lnTo>
                    <a:pt x="4742180" y="1120140"/>
                  </a:lnTo>
                  <a:lnTo>
                    <a:pt x="5384800" y="811530"/>
                  </a:lnTo>
                  <a:lnTo>
                    <a:pt x="5143500" y="1482090"/>
                  </a:lnTo>
                  <a:lnTo>
                    <a:pt x="5835650" y="1313180"/>
                  </a:lnTo>
                  <a:lnTo>
                    <a:pt x="5461000" y="1917700"/>
                  </a:lnTo>
                  <a:lnTo>
                    <a:pt x="6173470" y="1896110"/>
                  </a:lnTo>
                  <a:lnTo>
                    <a:pt x="5680710" y="2410460"/>
                  </a:lnTo>
                  <a:lnTo>
                    <a:pt x="6381750" y="2537460"/>
                  </a:lnTo>
                  <a:lnTo>
                    <a:pt x="5792470" y="2938780"/>
                  </a:lnTo>
                  <a:lnTo>
                    <a:pt x="6451600" y="3208020"/>
                  </a:lnTo>
                  <a:lnTo>
                    <a:pt x="5792470" y="3477260"/>
                  </a:lnTo>
                  <a:lnTo>
                    <a:pt x="6381750" y="3878580"/>
                  </a:lnTo>
                  <a:lnTo>
                    <a:pt x="5680710" y="4005580"/>
                  </a:lnTo>
                  <a:lnTo>
                    <a:pt x="6173470" y="4519930"/>
                  </a:lnTo>
                  <a:lnTo>
                    <a:pt x="5461000" y="4498340"/>
                  </a:lnTo>
                  <a:lnTo>
                    <a:pt x="5835650" y="5104130"/>
                  </a:lnTo>
                  <a:lnTo>
                    <a:pt x="5143500" y="4935220"/>
                  </a:lnTo>
                  <a:lnTo>
                    <a:pt x="5384800" y="5605780"/>
                  </a:lnTo>
                  <a:lnTo>
                    <a:pt x="4743450" y="5295900"/>
                  </a:lnTo>
                  <a:lnTo>
                    <a:pt x="4839970" y="6002020"/>
                  </a:lnTo>
                  <a:lnTo>
                    <a:pt x="4276090" y="5566410"/>
                  </a:lnTo>
                  <a:lnTo>
                    <a:pt x="4222750" y="6276340"/>
                  </a:lnTo>
                  <a:lnTo>
                    <a:pt x="3763010" y="5732780"/>
                  </a:lnTo>
                  <a:lnTo>
                    <a:pt x="3563620" y="6417310"/>
                  </a:lnTo>
                  <a:close/>
                  <a:moveTo>
                    <a:pt x="2700020" y="5680710"/>
                  </a:moveTo>
                  <a:lnTo>
                    <a:pt x="2895600" y="6350000"/>
                  </a:lnTo>
                  <a:lnTo>
                    <a:pt x="3225800" y="5735320"/>
                  </a:lnTo>
                  <a:lnTo>
                    <a:pt x="3556000" y="6350000"/>
                  </a:lnTo>
                  <a:lnTo>
                    <a:pt x="3751580" y="5680710"/>
                  </a:lnTo>
                  <a:lnTo>
                    <a:pt x="4202430" y="6212840"/>
                  </a:lnTo>
                  <a:lnTo>
                    <a:pt x="4254500" y="5516880"/>
                  </a:lnTo>
                  <a:lnTo>
                    <a:pt x="4805680" y="5943600"/>
                  </a:lnTo>
                  <a:lnTo>
                    <a:pt x="4711700" y="5252720"/>
                  </a:lnTo>
                  <a:lnTo>
                    <a:pt x="5340350" y="5556250"/>
                  </a:lnTo>
                  <a:lnTo>
                    <a:pt x="5104130" y="4899660"/>
                  </a:lnTo>
                  <a:lnTo>
                    <a:pt x="5782310" y="5066030"/>
                  </a:lnTo>
                  <a:lnTo>
                    <a:pt x="5415280" y="4472940"/>
                  </a:lnTo>
                  <a:lnTo>
                    <a:pt x="6112510" y="4494530"/>
                  </a:lnTo>
                  <a:lnTo>
                    <a:pt x="5629910" y="3990340"/>
                  </a:lnTo>
                  <a:lnTo>
                    <a:pt x="6316980" y="3865880"/>
                  </a:lnTo>
                  <a:lnTo>
                    <a:pt x="5740400" y="3473450"/>
                  </a:lnTo>
                  <a:lnTo>
                    <a:pt x="6385560" y="3209290"/>
                  </a:lnTo>
                  <a:lnTo>
                    <a:pt x="5740400" y="2945130"/>
                  </a:lnTo>
                  <a:lnTo>
                    <a:pt x="6316980" y="2552700"/>
                  </a:lnTo>
                  <a:lnTo>
                    <a:pt x="5629910" y="2428240"/>
                  </a:lnTo>
                  <a:lnTo>
                    <a:pt x="6112510" y="1924050"/>
                  </a:lnTo>
                  <a:lnTo>
                    <a:pt x="5415280" y="1945640"/>
                  </a:lnTo>
                  <a:lnTo>
                    <a:pt x="5782310" y="1352550"/>
                  </a:lnTo>
                  <a:lnTo>
                    <a:pt x="5104130" y="1518920"/>
                  </a:lnTo>
                  <a:lnTo>
                    <a:pt x="5340350" y="862330"/>
                  </a:lnTo>
                  <a:lnTo>
                    <a:pt x="4711700" y="1163320"/>
                  </a:lnTo>
                  <a:lnTo>
                    <a:pt x="4805680" y="472440"/>
                  </a:lnTo>
                  <a:lnTo>
                    <a:pt x="4254500" y="899160"/>
                  </a:lnTo>
                  <a:lnTo>
                    <a:pt x="4202430" y="203200"/>
                  </a:lnTo>
                  <a:lnTo>
                    <a:pt x="3751580" y="736600"/>
                  </a:lnTo>
                  <a:lnTo>
                    <a:pt x="3556000" y="67310"/>
                  </a:lnTo>
                  <a:lnTo>
                    <a:pt x="3225800" y="681990"/>
                  </a:lnTo>
                  <a:lnTo>
                    <a:pt x="2895600" y="67310"/>
                  </a:lnTo>
                  <a:lnTo>
                    <a:pt x="2700020" y="736600"/>
                  </a:lnTo>
                  <a:lnTo>
                    <a:pt x="2249170" y="204470"/>
                  </a:lnTo>
                  <a:lnTo>
                    <a:pt x="2197100" y="900430"/>
                  </a:lnTo>
                  <a:lnTo>
                    <a:pt x="1645920" y="473710"/>
                  </a:lnTo>
                  <a:lnTo>
                    <a:pt x="1739900" y="1164590"/>
                  </a:lnTo>
                  <a:lnTo>
                    <a:pt x="1112520" y="861060"/>
                  </a:lnTo>
                  <a:lnTo>
                    <a:pt x="1348740" y="1517650"/>
                  </a:lnTo>
                  <a:lnTo>
                    <a:pt x="670560" y="1351280"/>
                  </a:lnTo>
                  <a:lnTo>
                    <a:pt x="1037590" y="1944370"/>
                  </a:lnTo>
                  <a:lnTo>
                    <a:pt x="340360" y="1922780"/>
                  </a:lnTo>
                  <a:lnTo>
                    <a:pt x="822960" y="2426970"/>
                  </a:lnTo>
                  <a:lnTo>
                    <a:pt x="137160" y="2551430"/>
                  </a:lnTo>
                  <a:lnTo>
                    <a:pt x="713740" y="2943860"/>
                  </a:lnTo>
                  <a:lnTo>
                    <a:pt x="67310" y="3208020"/>
                  </a:lnTo>
                  <a:lnTo>
                    <a:pt x="712470" y="3472180"/>
                  </a:lnTo>
                  <a:lnTo>
                    <a:pt x="135890" y="3864610"/>
                  </a:lnTo>
                  <a:lnTo>
                    <a:pt x="821690" y="3989070"/>
                  </a:lnTo>
                  <a:lnTo>
                    <a:pt x="339090" y="4493260"/>
                  </a:lnTo>
                  <a:lnTo>
                    <a:pt x="1036320" y="4471670"/>
                  </a:lnTo>
                  <a:lnTo>
                    <a:pt x="669290" y="5064760"/>
                  </a:lnTo>
                  <a:lnTo>
                    <a:pt x="1347470" y="4898390"/>
                  </a:lnTo>
                  <a:lnTo>
                    <a:pt x="1111250" y="5554980"/>
                  </a:lnTo>
                  <a:lnTo>
                    <a:pt x="1739900" y="5251450"/>
                  </a:lnTo>
                  <a:lnTo>
                    <a:pt x="1645920" y="5942330"/>
                  </a:lnTo>
                  <a:lnTo>
                    <a:pt x="2197100" y="5515610"/>
                  </a:lnTo>
                  <a:lnTo>
                    <a:pt x="2249170" y="6211570"/>
                  </a:lnTo>
                  <a:lnTo>
                    <a:pt x="2700020" y="5680710"/>
                  </a:lnTo>
                  <a:close/>
                </a:path>
              </a:pathLst>
            </a:custGeom>
            <a:solidFill>
              <a:srgbClr val="FCFFFF"/>
            </a:solidFill>
          </p:spPr>
        </p:sp>
      </p:grpSp>
      <p:sp>
        <p:nvSpPr>
          <p:cNvPr id="5" name="TextBox 5"/>
          <p:cNvSpPr txBox="1"/>
          <p:nvPr/>
        </p:nvSpPr>
        <p:spPr>
          <a:xfrm>
            <a:off x="1213532" y="1000125"/>
            <a:ext cx="10172854" cy="1314450"/>
          </a:xfrm>
          <a:prstGeom prst="rect">
            <a:avLst/>
          </a:prstGeom>
        </p:spPr>
        <p:txBody>
          <a:bodyPr lIns="0" tIns="0" rIns="0" bIns="0" rtlCol="0" anchor="t">
            <a:spAutoFit/>
          </a:bodyPr>
          <a:lstStyle/>
          <a:p>
            <a:pPr>
              <a:lnSpc>
                <a:spcPts val="10319"/>
              </a:lnSpc>
            </a:pPr>
            <a:r>
              <a:rPr lang="en-US" sz="8599">
                <a:solidFill>
                  <a:srgbClr val="F6F6F6"/>
                </a:solidFill>
                <a:latin typeface="Caladea Bold"/>
              </a:rPr>
              <a:t>Existing System</a:t>
            </a:r>
          </a:p>
        </p:txBody>
      </p:sp>
      <p:sp>
        <p:nvSpPr>
          <p:cNvPr id="13" name="TextBox 12">
            <a:extLst>
              <a:ext uri="{FF2B5EF4-FFF2-40B4-BE49-F238E27FC236}">
                <a16:creationId xmlns:a16="http://schemas.microsoft.com/office/drawing/2014/main" id="{BBAEDEC9-69EA-F8CC-DC17-2F2F1BE28F02}"/>
              </a:ext>
            </a:extLst>
          </p:cNvPr>
          <p:cNvSpPr txBox="1"/>
          <p:nvPr/>
        </p:nvSpPr>
        <p:spPr>
          <a:xfrm>
            <a:off x="10134600" y="2171700"/>
            <a:ext cx="6934200" cy="4011355"/>
          </a:xfrm>
          <a:prstGeom prst="rect">
            <a:avLst/>
          </a:prstGeom>
          <a:noFill/>
        </p:spPr>
        <p:txBody>
          <a:bodyPr wrap="square">
            <a:spAutoFit/>
          </a:bodyPr>
          <a:lstStyle/>
          <a:p>
            <a:pPr marL="12700" algn="just">
              <a:lnSpc>
                <a:spcPct val="100000"/>
              </a:lnSpc>
              <a:spcBef>
                <a:spcPts val="2030"/>
              </a:spcBef>
            </a:pPr>
            <a:r>
              <a:rPr lang="en-GB" sz="2800" b="1" spc="20" dirty="0">
                <a:solidFill>
                  <a:schemeClr val="bg1"/>
                </a:solidFill>
                <a:latin typeface="Times New Roman" panose="02020603050405020304" pitchFamily="18" charset="0"/>
                <a:cs typeface="Times New Roman" panose="02020603050405020304" pitchFamily="18" charset="0"/>
              </a:rPr>
              <a:t>Here are the list of some Existing System:</a:t>
            </a:r>
          </a:p>
          <a:p>
            <a:pPr marL="469900" indent="-457200" algn="just">
              <a:lnSpc>
                <a:spcPct val="100000"/>
              </a:lnSpc>
              <a:spcBef>
                <a:spcPts val="2030"/>
              </a:spcBef>
              <a:buFont typeface="Arial" panose="020B0604020202020204" pitchFamily="34" charset="0"/>
              <a:buChar char="•"/>
            </a:pPr>
            <a:r>
              <a:rPr lang="en-GB" sz="2800" b="1" spc="20" dirty="0">
                <a:solidFill>
                  <a:schemeClr val="bg1"/>
                </a:solidFill>
                <a:latin typeface="Times New Roman" panose="02020603050405020304" pitchFamily="18" charset="0"/>
                <a:cs typeface="Times New Roman" panose="02020603050405020304" pitchFamily="18" charset="0"/>
              </a:rPr>
              <a:t>CUST</a:t>
            </a:r>
            <a:endParaRPr lang="en-GB" sz="2800" dirty="0">
              <a:solidFill>
                <a:schemeClr val="bg1"/>
              </a:solidFill>
              <a:latin typeface="Times New Roman" panose="02020603050405020304" pitchFamily="18" charset="0"/>
              <a:cs typeface="Times New Roman" panose="02020603050405020304" pitchFamily="18" charset="0"/>
            </a:endParaRPr>
          </a:p>
          <a:p>
            <a:pPr marL="469900" indent="-457200" algn="just">
              <a:lnSpc>
                <a:spcPct val="100000"/>
              </a:lnSpc>
              <a:spcBef>
                <a:spcPts val="2110"/>
              </a:spcBef>
              <a:buFont typeface="Arial" panose="020B0604020202020204" pitchFamily="34" charset="0"/>
              <a:buChar char="•"/>
            </a:pPr>
            <a:r>
              <a:rPr lang="en-GB" sz="2800" b="1" spc="-125" dirty="0">
                <a:solidFill>
                  <a:srgbClr val="F5F5F5"/>
                </a:solidFill>
                <a:latin typeface="Times New Roman"/>
                <a:cs typeface="Times New Roman"/>
              </a:rPr>
              <a:t>UCP</a:t>
            </a:r>
            <a:endParaRPr lang="en-GB" sz="2800" b="1" spc="100" dirty="0">
              <a:solidFill>
                <a:srgbClr val="F5F5F5"/>
              </a:solidFill>
              <a:latin typeface="Times New Roman"/>
              <a:cs typeface="Times New Roman"/>
            </a:endParaRPr>
          </a:p>
          <a:p>
            <a:pPr marL="469900" indent="-457200" algn="just">
              <a:spcBef>
                <a:spcPts val="2110"/>
              </a:spcBef>
              <a:buFont typeface="Arial" panose="020B0604020202020204" pitchFamily="34" charset="0"/>
              <a:buChar char="•"/>
            </a:pP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LUMS</a:t>
            </a:r>
          </a:p>
          <a:p>
            <a:pPr marL="469900" indent="-457200" algn="just">
              <a:spcBef>
                <a:spcPts val="2110"/>
              </a:spcBef>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UOG</a:t>
            </a:r>
          </a:p>
          <a:p>
            <a:pPr marL="12700" algn="just">
              <a:spcBef>
                <a:spcPts val="2110"/>
              </a:spcBef>
            </a:pPr>
            <a:endPar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7</a:t>
            </a:fld>
            <a:endParaRPr lang="en-US"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6154400" cy="1135062"/>
          </a:xfrm>
        </p:spPr>
        <p:txBody>
          <a:bodyPr>
            <a:normAutofit/>
          </a:bodyPr>
          <a:lstStyle/>
          <a:p>
            <a:r>
              <a:rPr lang="en-US" sz="6000" b="1" dirty="0">
                <a:solidFill>
                  <a:srgbClr val="00B0F0"/>
                </a:solidFill>
                <a:latin typeface="Times New Roman" panose="02020603050405020304" pitchFamily="18" charset="0"/>
                <a:cs typeface="Times New Roman" panose="02020603050405020304" pitchFamily="18" charset="0"/>
              </a:rPr>
              <a:t>Comparative Analysis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047490203"/>
              </p:ext>
            </p:extLst>
          </p:nvPr>
        </p:nvGraphicFramePr>
        <p:xfrm>
          <a:off x="1219198" y="1866900"/>
          <a:ext cx="15849601" cy="7467603"/>
        </p:xfrm>
        <a:graphic>
          <a:graphicData uri="http://schemas.openxmlformats.org/drawingml/2006/table">
            <a:tbl>
              <a:tblPr firstRow="1" firstCol="1" bandRow="1">
                <a:tableStyleId>{5C22544A-7EE6-4342-B048-85BDC9FD1C3A}</a:tableStyleId>
              </a:tblPr>
              <a:tblGrid>
                <a:gridCol w="1158442">
                  <a:extLst>
                    <a:ext uri="{9D8B030D-6E8A-4147-A177-3AD203B41FA5}">
                      <a16:colId xmlns:a16="http://schemas.microsoft.com/office/drawing/2014/main" val="3011762978"/>
                    </a:ext>
                  </a:extLst>
                </a:gridCol>
                <a:gridCol w="3032684">
                  <a:extLst>
                    <a:ext uri="{9D8B030D-6E8A-4147-A177-3AD203B41FA5}">
                      <a16:colId xmlns:a16="http://schemas.microsoft.com/office/drawing/2014/main" val="1974164848"/>
                    </a:ext>
                  </a:extLst>
                </a:gridCol>
                <a:gridCol w="2331695">
                  <a:extLst>
                    <a:ext uri="{9D8B030D-6E8A-4147-A177-3AD203B41FA5}">
                      <a16:colId xmlns:a16="http://schemas.microsoft.com/office/drawing/2014/main" val="3420900134"/>
                    </a:ext>
                  </a:extLst>
                </a:gridCol>
                <a:gridCol w="2331695">
                  <a:extLst>
                    <a:ext uri="{9D8B030D-6E8A-4147-A177-3AD203B41FA5}">
                      <a16:colId xmlns:a16="http://schemas.microsoft.com/office/drawing/2014/main" val="1247677481"/>
                    </a:ext>
                  </a:extLst>
                </a:gridCol>
                <a:gridCol w="2331695">
                  <a:extLst>
                    <a:ext uri="{9D8B030D-6E8A-4147-A177-3AD203B41FA5}">
                      <a16:colId xmlns:a16="http://schemas.microsoft.com/office/drawing/2014/main" val="3821798580"/>
                    </a:ext>
                  </a:extLst>
                </a:gridCol>
                <a:gridCol w="2331695">
                  <a:extLst>
                    <a:ext uri="{9D8B030D-6E8A-4147-A177-3AD203B41FA5}">
                      <a16:colId xmlns:a16="http://schemas.microsoft.com/office/drawing/2014/main" val="1292833531"/>
                    </a:ext>
                  </a:extLst>
                </a:gridCol>
                <a:gridCol w="2331695">
                  <a:extLst>
                    <a:ext uri="{9D8B030D-6E8A-4147-A177-3AD203B41FA5}">
                      <a16:colId xmlns:a16="http://schemas.microsoft.com/office/drawing/2014/main" val="120880615"/>
                    </a:ext>
                  </a:extLst>
                </a:gridCol>
              </a:tblGrid>
              <a:tr h="1952891">
                <a:tc>
                  <a:txBody>
                    <a:bodyPr/>
                    <a:lstStyle/>
                    <a:p>
                      <a:pPr marL="0" marR="0" algn="just">
                        <a:lnSpc>
                          <a:spcPct val="150000"/>
                        </a:lnSpc>
                        <a:spcBef>
                          <a:spcPts val="600"/>
                        </a:spcBef>
                        <a:spcAft>
                          <a:spcPts val="600"/>
                        </a:spcAft>
                      </a:pPr>
                      <a:r>
                        <a:rPr lang="en-GB" sz="2400" dirty="0">
                          <a:effectLst/>
                          <a:latin typeface="Times New Roman" panose="02020603050405020304" pitchFamily="18" charset="0"/>
                          <a:cs typeface="Times New Roman" panose="02020603050405020304" pitchFamily="18" charset="0"/>
                        </a:rPr>
                        <a:t>Sr.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600"/>
                        </a:spcBef>
                        <a:spcAft>
                          <a:spcPts val="600"/>
                        </a:spcAft>
                      </a:pPr>
                      <a:r>
                        <a:rPr lang="en-GB" sz="2400" dirty="0">
                          <a:effectLst/>
                          <a:latin typeface="Times New Roman" panose="02020603050405020304" pitchFamily="18" charset="0"/>
                          <a:cs typeface="Times New Roman" panose="02020603050405020304" pitchFamily="18" charset="0"/>
                        </a:rPr>
                        <a:t>Features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GB" sz="2400" dirty="0">
                          <a:effectLst/>
                          <a:latin typeface="Times New Roman" panose="02020603050405020304" pitchFamily="18" charset="0"/>
                          <a:cs typeface="Times New Roman" panose="02020603050405020304" pitchFamily="18" charset="0"/>
                        </a:rPr>
                        <a:t>CUST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UCP</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LUMS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UOG</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Proposed</a:t>
                      </a:r>
                      <a:endParaRPr lang="en-US" sz="2400">
                        <a:effectLst/>
                        <a:latin typeface="Times New Roman" panose="02020603050405020304" pitchFamily="18" charset="0"/>
                        <a:cs typeface="Times New Roman" panose="02020603050405020304" pitchFamily="18" charset="0"/>
                      </a:endParaRPr>
                    </a:p>
                    <a:p>
                      <a:pPr marL="0" marR="0" algn="ctr">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System</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5718203"/>
                  </a:ext>
                </a:extLst>
              </a:tr>
              <a:tr h="744317">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dirty="0">
                          <a:effectLst/>
                          <a:latin typeface="Times New Roman" panose="02020603050405020304" pitchFamily="18" charset="0"/>
                          <a:cs typeface="Times New Roman" panose="02020603050405020304" pitchFamily="18" charset="0"/>
                        </a:rPr>
                        <a:t>Tuition Challan</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994829"/>
                  </a:ext>
                </a:extLst>
              </a:tr>
              <a:tr h="744317">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Generate Challans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43864886"/>
                  </a:ext>
                </a:extLst>
              </a:tr>
              <a:tr h="744317">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3</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Print Challan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3560906"/>
                  </a:ext>
                </a:extLst>
              </a:tr>
              <a:tr h="744317">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4</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Account Book</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1126976"/>
                  </a:ext>
                </a:extLst>
              </a:tr>
              <a:tr h="744317">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5</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Instalments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60540653"/>
                  </a:ext>
                </a:extLst>
              </a:tr>
              <a:tr h="1048810">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6</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Pay Online</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22530526"/>
                  </a:ext>
                </a:extLst>
              </a:tr>
              <a:tr h="744317">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7</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Data Analytics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94625923"/>
                  </a:ext>
                </a:extLst>
              </a:tr>
            </a:tbl>
          </a:graphicData>
        </a:graphic>
      </p:graphicFrame>
      <p:sp>
        <p:nvSpPr>
          <p:cNvPr id="12"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8</a:t>
            </a:fld>
            <a:endParaRPr lang="en-US" sz="3200" dirty="0"/>
          </a:p>
        </p:txBody>
      </p:sp>
    </p:spTree>
    <p:extLst>
      <p:ext uri="{BB962C8B-B14F-4D97-AF65-F5344CB8AC3E}">
        <p14:creationId xmlns:p14="http://schemas.microsoft.com/office/powerpoint/2010/main" val="1336002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75722961"/>
              </p:ext>
            </p:extLst>
          </p:nvPr>
        </p:nvGraphicFramePr>
        <p:xfrm>
          <a:off x="914400" y="571499"/>
          <a:ext cx="16459204" cy="8833963"/>
        </p:xfrm>
        <a:graphic>
          <a:graphicData uri="http://schemas.openxmlformats.org/drawingml/2006/table">
            <a:tbl>
              <a:tblPr firstRow="1" firstCol="1" bandRow="1">
                <a:tableStyleId>{5C22544A-7EE6-4342-B048-85BDC9FD1C3A}</a:tableStyleId>
              </a:tblPr>
              <a:tblGrid>
                <a:gridCol w="1202998">
                  <a:extLst>
                    <a:ext uri="{9D8B030D-6E8A-4147-A177-3AD203B41FA5}">
                      <a16:colId xmlns:a16="http://schemas.microsoft.com/office/drawing/2014/main" val="162966835"/>
                    </a:ext>
                  </a:extLst>
                </a:gridCol>
                <a:gridCol w="3149326">
                  <a:extLst>
                    <a:ext uri="{9D8B030D-6E8A-4147-A177-3AD203B41FA5}">
                      <a16:colId xmlns:a16="http://schemas.microsoft.com/office/drawing/2014/main" val="3222803055"/>
                    </a:ext>
                  </a:extLst>
                </a:gridCol>
                <a:gridCol w="2421376">
                  <a:extLst>
                    <a:ext uri="{9D8B030D-6E8A-4147-A177-3AD203B41FA5}">
                      <a16:colId xmlns:a16="http://schemas.microsoft.com/office/drawing/2014/main" val="1974710887"/>
                    </a:ext>
                  </a:extLst>
                </a:gridCol>
                <a:gridCol w="2421376">
                  <a:extLst>
                    <a:ext uri="{9D8B030D-6E8A-4147-A177-3AD203B41FA5}">
                      <a16:colId xmlns:a16="http://schemas.microsoft.com/office/drawing/2014/main" val="2557722235"/>
                    </a:ext>
                  </a:extLst>
                </a:gridCol>
                <a:gridCol w="2421376">
                  <a:extLst>
                    <a:ext uri="{9D8B030D-6E8A-4147-A177-3AD203B41FA5}">
                      <a16:colId xmlns:a16="http://schemas.microsoft.com/office/drawing/2014/main" val="1617805138"/>
                    </a:ext>
                  </a:extLst>
                </a:gridCol>
                <a:gridCol w="2421376">
                  <a:extLst>
                    <a:ext uri="{9D8B030D-6E8A-4147-A177-3AD203B41FA5}">
                      <a16:colId xmlns:a16="http://schemas.microsoft.com/office/drawing/2014/main" val="1018218918"/>
                    </a:ext>
                  </a:extLst>
                </a:gridCol>
                <a:gridCol w="2421376">
                  <a:extLst>
                    <a:ext uri="{9D8B030D-6E8A-4147-A177-3AD203B41FA5}">
                      <a16:colId xmlns:a16="http://schemas.microsoft.com/office/drawing/2014/main" val="1668490238"/>
                    </a:ext>
                  </a:extLst>
                </a:gridCol>
              </a:tblGrid>
              <a:tr h="675729">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8</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View Record</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52098585"/>
                  </a:ext>
                </a:extLst>
              </a:tr>
              <a:tr h="1165462">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9</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dirty="0">
                          <a:effectLst/>
                          <a:latin typeface="Times New Roman" panose="02020603050405020304" pitchFamily="18" charset="0"/>
                          <a:cs typeface="Times New Roman" panose="02020603050405020304" pitchFamily="18" charset="0"/>
                        </a:rPr>
                        <a:t>Verification</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01093733"/>
                  </a:ext>
                </a:extLst>
              </a:tr>
              <a:tr h="1165462">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10</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Seize Degree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95983049"/>
                  </a:ext>
                </a:extLst>
              </a:tr>
              <a:tr h="1165462">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Request Letter</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55356880"/>
                  </a:ext>
                </a:extLst>
              </a:tr>
              <a:tr h="1165462">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Department and their Representators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8960098"/>
                  </a:ext>
                </a:extLst>
              </a:tr>
              <a:tr h="1165462">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13</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View Department Data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2940231"/>
                  </a:ext>
                </a:extLst>
              </a:tr>
              <a:tr h="1165462">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14</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Print Receipt</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6345769"/>
                  </a:ext>
                </a:extLst>
              </a:tr>
              <a:tr h="1165462">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15</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600"/>
                        </a:spcBef>
                        <a:spcAft>
                          <a:spcPts val="600"/>
                        </a:spcAft>
                      </a:pPr>
                      <a:r>
                        <a:rPr lang="en-GB" sz="2400">
                          <a:effectLst/>
                          <a:latin typeface="Times New Roman" panose="02020603050405020304" pitchFamily="18" charset="0"/>
                          <a:cs typeface="Times New Roman" panose="02020603050405020304" pitchFamily="18" charset="0"/>
                        </a:rPr>
                        <a:t>Campus Admin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Calibri" panose="020F0502020204030204" pitchFamily="34" charset="0"/>
                        <a:buChar char="×"/>
                      </a:pPr>
                      <a:r>
                        <a:rPr lang="en-GB"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marR="0" lvl="0" indent="-342900" algn="ctr">
                        <a:lnSpc>
                          <a:spcPct val="150000"/>
                        </a:lnSpc>
                        <a:spcBef>
                          <a:spcPts val="0"/>
                        </a:spcBef>
                        <a:spcAft>
                          <a:spcPts val="0"/>
                        </a:spcAft>
                        <a:buFont typeface="Wingdings" panose="05000000000000000000" pitchFamily="2" charset="2"/>
                        <a:buChar char=""/>
                      </a:pPr>
                      <a:r>
                        <a:rPr lang="en-GB" sz="2400" dirty="0">
                          <a:effectLst/>
                          <a:latin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54317579"/>
                  </a:ext>
                </a:extLst>
              </a:tr>
            </a:tbl>
          </a:graphicData>
        </a:graphic>
      </p:graphicFrame>
      <p:sp>
        <p:nvSpPr>
          <p:cNvPr id="8" name="Slide Number Placeholder 5"/>
          <p:cNvSpPr>
            <a:spLocks noGrp="1"/>
          </p:cNvSpPr>
          <p:nvPr>
            <p:ph type="sldNum" sz="quarter" idx="12"/>
          </p:nvPr>
        </p:nvSpPr>
        <p:spPr>
          <a:xfrm>
            <a:off x="15925800" y="9715500"/>
            <a:ext cx="2133600" cy="365125"/>
          </a:xfrm>
        </p:spPr>
        <p:txBody>
          <a:bodyPr/>
          <a:lstStyle/>
          <a:p>
            <a:fld id="{B6F15528-21DE-4FAA-801E-634DDDAF4B2B}" type="slidenum">
              <a:rPr lang="en-US" sz="3200" smtClean="0"/>
              <a:pPr/>
              <a:t>9</a:t>
            </a:fld>
            <a:endParaRPr lang="en-US" sz="3200" dirty="0"/>
          </a:p>
        </p:txBody>
      </p:sp>
    </p:spTree>
    <p:extLst>
      <p:ext uri="{BB962C8B-B14F-4D97-AF65-F5344CB8AC3E}">
        <p14:creationId xmlns:p14="http://schemas.microsoft.com/office/powerpoint/2010/main" val="425966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1693</TotalTime>
  <Words>1105</Words>
  <Application>Microsoft Macintosh PowerPoint</Application>
  <PresentationFormat>Custom</PresentationFormat>
  <Paragraphs>373</Paragraphs>
  <Slides>24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Times New Roman</vt:lpstr>
      <vt:lpstr>Calibri</vt:lpstr>
      <vt:lpstr>Caladea</vt:lpstr>
      <vt:lpstr>Public Sans</vt:lpstr>
      <vt:lpstr>Public Sans Bold</vt:lpstr>
      <vt:lpstr>Wingdings</vt:lpstr>
      <vt:lpstr>DM Sans Bold</vt:lpstr>
      <vt:lpstr>Shuneet Square Book Bold</vt:lpstr>
      <vt:lpstr>Caladea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Comparative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Humaity2Support</dc:title>
  <dc:creator>Hamza Ijaz</dc:creator>
  <cp:lastModifiedBy>ABDUL HANAN</cp:lastModifiedBy>
  <cp:revision>21</cp:revision>
  <dcterms:created xsi:type="dcterms:W3CDTF">2006-08-16T00:00:00Z</dcterms:created>
  <dcterms:modified xsi:type="dcterms:W3CDTF">2023-05-18T07:05:06Z</dcterms:modified>
  <dc:identifier>DAFeStlUh4s</dc:identifier>
</cp:coreProperties>
</file>